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29"/>
  </p:notesMasterIdLst>
  <p:sldIdLst>
    <p:sldId id="256" r:id="rId2"/>
    <p:sldId id="278" r:id="rId3"/>
    <p:sldId id="259" r:id="rId4"/>
    <p:sldId id="280" r:id="rId5"/>
    <p:sldId id="279" r:id="rId6"/>
    <p:sldId id="261" r:id="rId7"/>
    <p:sldId id="272" r:id="rId8"/>
    <p:sldId id="273" r:id="rId9"/>
    <p:sldId id="287" r:id="rId10"/>
    <p:sldId id="288" r:id="rId11"/>
    <p:sldId id="289" r:id="rId12"/>
    <p:sldId id="274" r:id="rId13"/>
    <p:sldId id="275" r:id="rId14"/>
    <p:sldId id="277" r:id="rId15"/>
    <p:sldId id="276" r:id="rId16"/>
    <p:sldId id="290" r:id="rId17"/>
    <p:sldId id="264" r:id="rId18"/>
    <p:sldId id="263" r:id="rId19"/>
    <p:sldId id="266" r:id="rId20"/>
    <p:sldId id="269" r:id="rId21"/>
    <p:sldId id="281" r:id="rId22"/>
    <p:sldId id="283" r:id="rId23"/>
    <p:sldId id="285" r:id="rId24"/>
    <p:sldId id="286" r:id="rId25"/>
    <p:sldId id="292" r:id="rId26"/>
    <p:sldId id="257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D84EA63-D9D5-EF44-9C72-E8BBABD048A0}">
          <p14:sldIdLst>
            <p14:sldId id="256"/>
            <p14:sldId id="278"/>
          </p14:sldIdLst>
        </p14:section>
        <p14:section name="The Dataset" id="{FA5F2446-2AF2-4140-A634-56D4E6D9AC3D}">
          <p14:sldIdLst>
            <p14:sldId id="259"/>
            <p14:sldId id="280"/>
          </p14:sldIdLst>
        </p14:section>
        <p14:section name="Algorithms" id="{D718AE89-E864-FB4B-B8BF-0E2627F47ADB}">
          <p14:sldIdLst>
            <p14:sldId id="279"/>
          </p14:sldIdLst>
        </p14:section>
        <p14:section name="KNN" id="{B562DE90-C5CE-3F4D-88AD-22042B58CE2A}">
          <p14:sldIdLst>
            <p14:sldId id="261"/>
            <p14:sldId id="272"/>
            <p14:sldId id="273"/>
            <p14:sldId id="287"/>
            <p14:sldId id="288"/>
            <p14:sldId id="289"/>
          </p14:sldIdLst>
        </p14:section>
        <p14:section name="Logistic Regression" id="{48FD54FB-285B-5341-8F73-E95E1AA9F137}">
          <p14:sldIdLst>
            <p14:sldId id="274"/>
            <p14:sldId id="275"/>
            <p14:sldId id="277"/>
            <p14:sldId id="276"/>
            <p14:sldId id="290"/>
          </p14:sldIdLst>
        </p14:section>
        <p14:section name="Decision Trees" id="{F9AC5448-E55A-1548-8EB6-C4F11983FEE1}">
          <p14:sldIdLst>
            <p14:sldId id="264"/>
            <p14:sldId id="263"/>
            <p14:sldId id="266"/>
            <p14:sldId id="269"/>
          </p14:sldIdLst>
        </p14:section>
        <p14:section name="Random Forest" id="{AB16E64F-CAA3-DB4D-96B6-D1D07EE50A2E}">
          <p14:sldIdLst>
            <p14:sldId id="281"/>
            <p14:sldId id="283"/>
            <p14:sldId id="285"/>
            <p14:sldId id="286"/>
            <p14:sldId id="292"/>
            <p14:sldId id="257"/>
          </p14:sldIdLst>
        </p14:section>
        <p14:section name="User Interface" id="{DADD859A-5644-7042-B7C4-010B81191606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6"/>
    <p:restoredTop sz="78674"/>
  </p:normalViewPr>
  <p:slideViewPr>
    <p:cSldViewPr snapToGrid="0">
      <p:cViewPr varScale="1">
        <p:scale>
          <a:sx n="65" d="100"/>
          <a:sy n="65" d="100"/>
        </p:scale>
        <p:origin x="12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24AA5-7088-4060-8971-E092AACEA5C0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9E1A135-CB08-4094-8AFB-EDD1D97CECD1}">
      <dgm:prSet phldrT="[Text]"/>
      <dgm:spPr/>
      <dgm:t>
        <a:bodyPr/>
        <a:lstStyle/>
        <a:p>
          <a:r>
            <a:rPr lang="en-GB" dirty="0"/>
            <a:t>Final Model Selection</a:t>
          </a:r>
        </a:p>
      </dgm:t>
    </dgm:pt>
    <dgm:pt modelId="{5154B349-E1EF-4139-A81E-2AC74743A861}" type="parTrans" cxnId="{C4A99D38-D0AE-44CE-9108-34CD921021E1}">
      <dgm:prSet/>
      <dgm:spPr/>
      <dgm:t>
        <a:bodyPr/>
        <a:lstStyle/>
        <a:p>
          <a:endParaRPr lang="en-GB"/>
        </a:p>
      </dgm:t>
    </dgm:pt>
    <dgm:pt modelId="{7C8A7224-1970-4234-A8B3-EF89C0FCDE06}" type="sibTrans" cxnId="{C4A99D38-D0AE-44CE-9108-34CD921021E1}">
      <dgm:prSet/>
      <dgm:spPr/>
      <dgm:t>
        <a:bodyPr/>
        <a:lstStyle/>
        <a:p>
          <a:endParaRPr lang="en-GB"/>
        </a:p>
      </dgm:t>
    </dgm:pt>
    <dgm:pt modelId="{B5F59C2A-0DF5-4383-B943-EE77F1574477}">
      <dgm:prSet phldrT="[Text]"/>
      <dgm:spPr/>
      <dgm:t>
        <a:bodyPr/>
        <a:lstStyle/>
        <a:p>
          <a:r>
            <a:rPr lang="en-GB" dirty="0"/>
            <a:t>Logistical Regression</a:t>
          </a:r>
        </a:p>
        <a:p>
          <a:r>
            <a:rPr lang="en-GB" dirty="0"/>
            <a:t>81.0%</a:t>
          </a:r>
        </a:p>
      </dgm:t>
    </dgm:pt>
    <dgm:pt modelId="{91DEED0A-E1B3-4498-83A0-DCC31BD57CE9}" type="parTrans" cxnId="{F4530386-C408-4905-A45B-2804F7A68DE9}">
      <dgm:prSet/>
      <dgm:spPr/>
      <dgm:t>
        <a:bodyPr/>
        <a:lstStyle/>
        <a:p>
          <a:endParaRPr lang="en-GB"/>
        </a:p>
      </dgm:t>
    </dgm:pt>
    <dgm:pt modelId="{D4DEF6C5-822B-472D-BC6C-A6EB85430D46}" type="sibTrans" cxnId="{F4530386-C408-4905-A45B-2804F7A68DE9}">
      <dgm:prSet/>
      <dgm:spPr/>
      <dgm:t>
        <a:bodyPr/>
        <a:lstStyle/>
        <a:p>
          <a:endParaRPr lang="en-GB"/>
        </a:p>
      </dgm:t>
    </dgm:pt>
    <dgm:pt modelId="{DAE5AB0B-BF12-4883-8420-BC5EF9B138DC}">
      <dgm:prSet phldrT="[Text]"/>
      <dgm:spPr/>
      <dgm:t>
        <a:bodyPr/>
        <a:lstStyle/>
        <a:p>
          <a:r>
            <a:rPr lang="en-GB" dirty="0"/>
            <a:t>KNN</a:t>
          </a:r>
        </a:p>
        <a:p>
          <a:r>
            <a:rPr lang="en-GB" dirty="0"/>
            <a:t>84.6%</a:t>
          </a:r>
        </a:p>
      </dgm:t>
    </dgm:pt>
    <dgm:pt modelId="{979ADFF7-A374-4002-9337-F543FCA8A2C3}" type="parTrans" cxnId="{5A573F10-179F-40CE-9D54-EE19758403B1}">
      <dgm:prSet/>
      <dgm:spPr/>
      <dgm:t>
        <a:bodyPr/>
        <a:lstStyle/>
        <a:p>
          <a:endParaRPr lang="en-GB"/>
        </a:p>
      </dgm:t>
    </dgm:pt>
    <dgm:pt modelId="{89BCC74D-14E7-49E2-81DA-83ECCB207B07}" type="sibTrans" cxnId="{5A573F10-179F-40CE-9D54-EE19758403B1}">
      <dgm:prSet/>
      <dgm:spPr/>
      <dgm:t>
        <a:bodyPr/>
        <a:lstStyle/>
        <a:p>
          <a:endParaRPr lang="en-GB"/>
        </a:p>
      </dgm:t>
    </dgm:pt>
    <dgm:pt modelId="{A16511CE-D888-4BE2-A933-4BEFF194DFD0}">
      <dgm:prSet phldrT="[Text]"/>
      <dgm:spPr/>
      <dgm:t>
        <a:bodyPr/>
        <a:lstStyle/>
        <a:p>
          <a:r>
            <a:rPr lang="en-GB" dirty="0"/>
            <a:t>Decision Tree</a:t>
          </a:r>
        </a:p>
        <a:p>
          <a:r>
            <a:rPr lang="en-GB" dirty="0"/>
            <a:t>85.9%</a:t>
          </a:r>
        </a:p>
      </dgm:t>
    </dgm:pt>
    <dgm:pt modelId="{7BCBAB67-CD48-4A6A-99A2-302A29E19942}" type="parTrans" cxnId="{3AE6EBA0-585A-4D61-806A-19DD9B38268B}">
      <dgm:prSet/>
      <dgm:spPr/>
      <dgm:t>
        <a:bodyPr/>
        <a:lstStyle/>
        <a:p>
          <a:endParaRPr lang="en-GB"/>
        </a:p>
      </dgm:t>
    </dgm:pt>
    <dgm:pt modelId="{0FB7D303-2068-4B3E-90AE-05E5F457A6E3}" type="sibTrans" cxnId="{3AE6EBA0-585A-4D61-806A-19DD9B38268B}">
      <dgm:prSet/>
      <dgm:spPr/>
      <dgm:t>
        <a:bodyPr/>
        <a:lstStyle/>
        <a:p>
          <a:endParaRPr lang="en-GB"/>
        </a:p>
      </dgm:t>
    </dgm:pt>
    <dgm:pt modelId="{3FB247C1-4FB1-4784-ABE2-B092BB36B478}">
      <dgm:prSet phldrT="[Text]"/>
      <dgm:spPr/>
      <dgm:t>
        <a:bodyPr/>
        <a:lstStyle/>
        <a:p>
          <a:r>
            <a:rPr lang="en-GB" dirty="0"/>
            <a:t>Random Forrest</a:t>
          </a:r>
        </a:p>
        <a:p>
          <a:r>
            <a:rPr lang="en-GB" dirty="0"/>
            <a:t>86.1%</a:t>
          </a:r>
        </a:p>
      </dgm:t>
    </dgm:pt>
    <dgm:pt modelId="{D3B0315F-C5C0-4B08-9C8B-EAF376EFCD3C}" type="parTrans" cxnId="{6D5A9E62-175F-4029-BE4D-A3C04186682E}">
      <dgm:prSet/>
      <dgm:spPr/>
      <dgm:t>
        <a:bodyPr/>
        <a:lstStyle/>
        <a:p>
          <a:endParaRPr lang="en-GB"/>
        </a:p>
      </dgm:t>
    </dgm:pt>
    <dgm:pt modelId="{0BB14E0E-D06D-4559-AA3C-CB3508D90450}" type="sibTrans" cxnId="{6D5A9E62-175F-4029-BE4D-A3C04186682E}">
      <dgm:prSet/>
      <dgm:spPr/>
      <dgm:t>
        <a:bodyPr/>
        <a:lstStyle/>
        <a:p>
          <a:endParaRPr lang="en-GB"/>
        </a:p>
      </dgm:t>
    </dgm:pt>
    <dgm:pt modelId="{BDA79A33-21D4-4E27-AECB-9D7BAAF160E9}" type="pres">
      <dgm:prSet presAssocID="{8E324AA5-7088-4060-8971-E092AACEA5C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6BF5119-20A6-49AC-9E61-BF80773D3112}" type="pres">
      <dgm:prSet presAssocID="{8E324AA5-7088-4060-8971-E092AACEA5C0}" presName="matrix" presStyleCnt="0"/>
      <dgm:spPr/>
    </dgm:pt>
    <dgm:pt modelId="{6CF2F996-8783-472E-A2E5-5604E5659B35}" type="pres">
      <dgm:prSet presAssocID="{8E324AA5-7088-4060-8971-E092AACEA5C0}" presName="tile1" presStyleLbl="node1" presStyleIdx="0" presStyleCnt="4"/>
      <dgm:spPr/>
    </dgm:pt>
    <dgm:pt modelId="{41CF817B-3C78-42DF-9800-09C1CDE941A3}" type="pres">
      <dgm:prSet presAssocID="{8E324AA5-7088-4060-8971-E092AACEA5C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BA8F9DF-B567-4EFD-80AF-C3F05D49B72B}" type="pres">
      <dgm:prSet presAssocID="{8E324AA5-7088-4060-8971-E092AACEA5C0}" presName="tile2" presStyleLbl="node1" presStyleIdx="1" presStyleCnt="4"/>
      <dgm:spPr/>
    </dgm:pt>
    <dgm:pt modelId="{31947E8F-CCE3-467A-B2C3-24AC62510598}" type="pres">
      <dgm:prSet presAssocID="{8E324AA5-7088-4060-8971-E092AACEA5C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39B4D14-8985-4337-9BCB-459FCC197E07}" type="pres">
      <dgm:prSet presAssocID="{8E324AA5-7088-4060-8971-E092AACEA5C0}" presName="tile3" presStyleLbl="node1" presStyleIdx="2" presStyleCnt="4"/>
      <dgm:spPr/>
    </dgm:pt>
    <dgm:pt modelId="{72DC5220-2DC7-45DE-90F3-D3128BF72FE3}" type="pres">
      <dgm:prSet presAssocID="{8E324AA5-7088-4060-8971-E092AACEA5C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7BFE6D-7516-445F-8AA5-4882D505BF4E}" type="pres">
      <dgm:prSet presAssocID="{8E324AA5-7088-4060-8971-E092AACEA5C0}" presName="tile4" presStyleLbl="node1" presStyleIdx="3" presStyleCnt="4" custLinFactNeighborY="36007"/>
      <dgm:spPr/>
    </dgm:pt>
    <dgm:pt modelId="{37587641-76F5-42B9-ADEA-D09122B3D075}" type="pres">
      <dgm:prSet presAssocID="{8E324AA5-7088-4060-8971-E092AACEA5C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B28397-91D4-4F7B-A539-3F7652AAB214}" type="pres">
      <dgm:prSet presAssocID="{8E324AA5-7088-4060-8971-E092AACEA5C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28BD901-01C3-4FC9-B668-D9BFC6E05E3C}" type="presOf" srcId="{A16511CE-D888-4BE2-A933-4BEFF194DFD0}" destId="{639B4D14-8985-4337-9BCB-459FCC197E07}" srcOrd="0" destOrd="0" presId="urn:microsoft.com/office/officeart/2005/8/layout/matrix1"/>
    <dgm:cxn modelId="{5A573F10-179F-40CE-9D54-EE19758403B1}" srcId="{49E1A135-CB08-4094-8AFB-EDD1D97CECD1}" destId="{DAE5AB0B-BF12-4883-8420-BC5EF9B138DC}" srcOrd="1" destOrd="0" parTransId="{979ADFF7-A374-4002-9337-F543FCA8A2C3}" sibTransId="{89BCC74D-14E7-49E2-81DA-83ECCB207B07}"/>
    <dgm:cxn modelId="{0122541D-9052-4150-BDE6-14AC5B3BC655}" type="presOf" srcId="{3FB247C1-4FB1-4784-ABE2-B092BB36B478}" destId="{37587641-76F5-42B9-ADEA-D09122B3D075}" srcOrd="1" destOrd="0" presId="urn:microsoft.com/office/officeart/2005/8/layout/matrix1"/>
    <dgm:cxn modelId="{C4A99D38-D0AE-44CE-9108-34CD921021E1}" srcId="{8E324AA5-7088-4060-8971-E092AACEA5C0}" destId="{49E1A135-CB08-4094-8AFB-EDD1D97CECD1}" srcOrd="0" destOrd="0" parTransId="{5154B349-E1EF-4139-A81E-2AC74743A861}" sibTransId="{7C8A7224-1970-4234-A8B3-EF89C0FCDE06}"/>
    <dgm:cxn modelId="{1114393C-8EF5-4BBC-A40B-7D3B78D7B629}" type="presOf" srcId="{B5F59C2A-0DF5-4383-B943-EE77F1574477}" destId="{6CF2F996-8783-472E-A2E5-5604E5659B35}" srcOrd="0" destOrd="0" presId="urn:microsoft.com/office/officeart/2005/8/layout/matrix1"/>
    <dgm:cxn modelId="{6D5A9E62-175F-4029-BE4D-A3C04186682E}" srcId="{49E1A135-CB08-4094-8AFB-EDD1D97CECD1}" destId="{3FB247C1-4FB1-4784-ABE2-B092BB36B478}" srcOrd="3" destOrd="0" parTransId="{D3B0315F-C5C0-4B08-9C8B-EAF376EFCD3C}" sibTransId="{0BB14E0E-D06D-4559-AA3C-CB3508D90450}"/>
    <dgm:cxn modelId="{F8FF2B7A-D154-4057-9327-180AB35D7E40}" type="presOf" srcId="{49E1A135-CB08-4094-8AFB-EDD1D97CECD1}" destId="{49B28397-91D4-4F7B-A539-3F7652AAB214}" srcOrd="0" destOrd="0" presId="urn:microsoft.com/office/officeart/2005/8/layout/matrix1"/>
    <dgm:cxn modelId="{4AEEA185-7603-43D2-8155-BCDF7467921A}" type="presOf" srcId="{8E324AA5-7088-4060-8971-E092AACEA5C0}" destId="{BDA79A33-21D4-4E27-AECB-9D7BAAF160E9}" srcOrd="0" destOrd="0" presId="urn:microsoft.com/office/officeart/2005/8/layout/matrix1"/>
    <dgm:cxn modelId="{F4530386-C408-4905-A45B-2804F7A68DE9}" srcId="{49E1A135-CB08-4094-8AFB-EDD1D97CECD1}" destId="{B5F59C2A-0DF5-4383-B943-EE77F1574477}" srcOrd="0" destOrd="0" parTransId="{91DEED0A-E1B3-4498-83A0-DCC31BD57CE9}" sibTransId="{D4DEF6C5-822B-472D-BC6C-A6EB85430D46}"/>
    <dgm:cxn modelId="{39A5758F-ECD1-4EE5-86D3-589AC91161B8}" type="presOf" srcId="{B5F59C2A-0DF5-4383-B943-EE77F1574477}" destId="{41CF817B-3C78-42DF-9800-09C1CDE941A3}" srcOrd="1" destOrd="0" presId="urn:microsoft.com/office/officeart/2005/8/layout/matrix1"/>
    <dgm:cxn modelId="{3AE6EBA0-585A-4D61-806A-19DD9B38268B}" srcId="{49E1A135-CB08-4094-8AFB-EDD1D97CECD1}" destId="{A16511CE-D888-4BE2-A933-4BEFF194DFD0}" srcOrd="2" destOrd="0" parTransId="{7BCBAB67-CD48-4A6A-99A2-302A29E19942}" sibTransId="{0FB7D303-2068-4B3E-90AE-05E5F457A6E3}"/>
    <dgm:cxn modelId="{406F33B8-9C22-459C-91DA-89078CA5A894}" type="presOf" srcId="{A16511CE-D888-4BE2-A933-4BEFF194DFD0}" destId="{72DC5220-2DC7-45DE-90F3-D3128BF72FE3}" srcOrd="1" destOrd="0" presId="urn:microsoft.com/office/officeart/2005/8/layout/matrix1"/>
    <dgm:cxn modelId="{8BDE67BF-1826-46E2-BC9F-7ED0E360561A}" type="presOf" srcId="{DAE5AB0B-BF12-4883-8420-BC5EF9B138DC}" destId="{DBA8F9DF-B567-4EFD-80AF-C3F05D49B72B}" srcOrd="0" destOrd="0" presId="urn:microsoft.com/office/officeart/2005/8/layout/matrix1"/>
    <dgm:cxn modelId="{C5E9F5C5-6F43-44D7-85E5-3522AA96CA5F}" type="presOf" srcId="{3FB247C1-4FB1-4784-ABE2-B092BB36B478}" destId="{A27BFE6D-7516-445F-8AA5-4882D505BF4E}" srcOrd="0" destOrd="0" presId="urn:microsoft.com/office/officeart/2005/8/layout/matrix1"/>
    <dgm:cxn modelId="{1B245BEF-F117-41CD-8758-E119C4F7E88B}" type="presOf" srcId="{DAE5AB0B-BF12-4883-8420-BC5EF9B138DC}" destId="{31947E8F-CCE3-467A-B2C3-24AC62510598}" srcOrd="1" destOrd="0" presId="urn:microsoft.com/office/officeart/2005/8/layout/matrix1"/>
    <dgm:cxn modelId="{268EF391-6206-49F1-9D88-01B6C1D5FB43}" type="presParOf" srcId="{BDA79A33-21D4-4E27-AECB-9D7BAAF160E9}" destId="{A6BF5119-20A6-49AC-9E61-BF80773D3112}" srcOrd="0" destOrd="0" presId="urn:microsoft.com/office/officeart/2005/8/layout/matrix1"/>
    <dgm:cxn modelId="{87669F13-104F-4B55-9286-FFD6DC793A80}" type="presParOf" srcId="{A6BF5119-20A6-49AC-9E61-BF80773D3112}" destId="{6CF2F996-8783-472E-A2E5-5604E5659B35}" srcOrd="0" destOrd="0" presId="urn:microsoft.com/office/officeart/2005/8/layout/matrix1"/>
    <dgm:cxn modelId="{40E1F49E-AC67-4F76-A75A-10BD4B57B502}" type="presParOf" srcId="{A6BF5119-20A6-49AC-9E61-BF80773D3112}" destId="{41CF817B-3C78-42DF-9800-09C1CDE941A3}" srcOrd="1" destOrd="0" presId="urn:microsoft.com/office/officeart/2005/8/layout/matrix1"/>
    <dgm:cxn modelId="{D629912A-47E7-4F88-9781-6DAC62E3B693}" type="presParOf" srcId="{A6BF5119-20A6-49AC-9E61-BF80773D3112}" destId="{DBA8F9DF-B567-4EFD-80AF-C3F05D49B72B}" srcOrd="2" destOrd="0" presId="urn:microsoft.com/office/officeart/2005/8/layout/matrix1"/>
    <dgm:cxn modelId="{28FFE712-C214-4DBE-9845-D4B7971C6E11}" type="presParOf" srcId="{A6BF5119-20A6-49AC-9E61-BF80773D3112}" destId="{31947E8F-CCE3-467A-B2C3-24AC62510598}" srcOrd="3" destOrd="0" presId="urn:microsoft.com/office/officeart/2005/8/layout/matrix1"/>
    <dgm:cxn modelId="{E49288F3-6563-406B-867D-4BBC0760AB7D}" type="presParOf" srcId="{A6BF5119-20A6-49AC-9E61-BF80773D3112}" destId="{639B4D14-8985-4337-9BCB-459FCC197E07}" srcOrd="4" destOrd="0" presId="urn:microsoft.com/office/officeart/2005/8/layout/matrix1"/>
    <dgm:cxn modelId="{CDB61005-F77E-4006-BF92-56E723A35967}" type="presParOf" srcId="{A6BF5119-20A6-49AC-9E61-BF80773D3112}" destId="{72DC5220-2DC7-45DE-90F3-D3128BF72FE3}" srcOrd="5" destOrd="0" presId="urn:microsoft.com/office/officeart/2005/8/layout/matrix1"/>
    <dgm:cxn modelId="{A21508A6-EE30-4340-B71A-5336C32D41D9}" type="presParOf" srcId="{A6BF5119-20A6-49AC-9E61-BF80773D3112}" destId="{A27BFE6D-7516-445F-8AA5-4882D505BF4E}" srcOrd="6" destOrd="0" presId="urn:microsoft.com/office/officeart/2005/8/layout/matrix1"/>
    <dgm:cxn modelId="{A30048A5-F488-431E-B4E0-6C3D2570BE84}" type="presParOf" srcId="{A6BF5119-20A6-49AC-9E61-BF80773D3112}" destId="{37587641-76F5-42B9-ADEA-D09122B3D075}" srcOrd="7" destOrd="0" presId="urn:microsoft.com/office/officeart/2005/8/layout/matrix1"/>
    <dgm:cxn modelId="{669CDC7B-2FA1-40B7-9CDD-62F8E6FF09C1}" type="presParOf" srcId="{BDA79A33-21D4-4E27-AECB-9D7BAAF160E9}" destId="{49B28397-91D4-4F7B-A539-3F7652AAB21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6B368-5BB3-407F-9D90-20F9AC2B45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7675B9-BFAF-4EF6-B5F6-8F2D25F83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Among the four algorithms, Random Forest yielded the highest accuracy score and had the best recall for the Churn class. </a:t>
          </a:r>
          <a:endParaRPr lang="en-US"/>
        </a:p>
      </dgm:t>
    </dgm:pt>
    <dgm:pt modelId="{B3E42A83-CD53-48CC-BF31-275B47F0DE2B}" type="parTrans" cxnId="{E204ED9D-849B-4D2A-BADA-F39A264159C0}">
      <dgm:prSet/>
      <dgm:spPr/>
      <dgm:t>
        <a:bodyPr/>
        <a:lstStyle/>
        <a:p>
          <a:endParaRPr lang="en-US"/>
        </a:p>
      </dgm:t>
    </dgm:pt>
    <dgm:pt modelId="{8706294E-CBAA-4D59-85FD-3FCA27045C90}" type="sibTrans" cxnId="{E204ED9D-849B-4D2A-BADA-F39A264159C0}">
      <dgm:prSet/>
      <dgm:spPr/>
      <dgm:t>
        <a:bodyPr/>
        <a:lstStyle/>
        <a:p>
          <a:endParaRPr lang="en-US"/>
        </a:p>
      </dgm:t>
    </dgm:pt>
    <dgm:pt modelId="{817E2C2F-D07B-4E60-B4C0-44456C87D8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Therefore, based on our experimental results, we can conclude that Random Forest outperformed the other three algorithms in terms of accuracy and recall.</a:t>
          </a:r>
          <a:endParaRPr lang="en-US"/>
        </a:p>
      </dgm:t>
    </dgm:pt>
    <dgm:pt modelId="{F5A3A003-3BAE-4355-B6E5-21F61BD4EE8E}" type="parTrans" cxnId="{E586C775-D61F-4CF9-803D-DB695E1BAFBA}">
      <dgm:prSet/>
      <dgm:spPr/>
      <dgm:t>
        <a:bodyPr/>
        <a:lstStyle/>
        <a:p>
          <a:endParaRPr lang="en-US"/>
        </a:p>
      </dgm:t>
    </dgm:pt>
    <dgm:pt modelId="{DBF4A1BB-5486-47B4-AF13-52263FD31129}" type="sibTrans" cxnId="{E586C775-D61F-4CF9-803D-DB695E1BAFBA}">
      <dgm:prSet/>
      <dgm:spPr/>
      <dgm:t>
        <a:bodyPr/>
        <a:lstStyle/>
        <a:p>
          <a:endParaRPr lang="en-US"/>
        </a:p>
      </dgm:t>
    </dgm:pt>
    <dgm:pt modelId="{3E394971-BD14-4E18-9DBB-64F0E03E810A}" type="pres">
      <dgm:prSet presAssocID="{13A6B368-5BB3-407F-9D90-20F9AC2B45C3}" presName="root" presStyleCnt="0">
        <dgm:presLayoutVars>
          <dgm:dir/>
          <dgm:resizeHandles val="exact"/>
        </dgm:presLayoutVars>
      </dgm:prSet>
      <dgm:spPr/>
    </dgm:pt>
    <dgm:pt modelId="{11C52CDF-F3B2-45D2-8E50-E13641E50AA1}" type="pres">
      <dgm:prSet presAssocID="{CB7675B9-BFAF-4EF6-B5F6-8F2D25F83616}" presName="compNode" presStyleCnt="0"/>
      <dgm:spPr/>
    </dgm:pt>
    <dgm:pt modelId="{4BF66251-78B6-42B6-93A0-8DEF8AFEB21B}" type="pres">
      <dgm:prSet presAssocID="{CB7675B9-BFAF-4EF6-B5F6-8F2D25F83616}" presName="bgRect" presStyleLbl="bgShp" presStyleIdx="0" presStyleCnt="2"/>
      <dgm:spPr/>
    </dgm:pt>
    <dgm:pt modelId="{D9B56986-618A-4FC1-8726-ECE7FBF8FED3}" type="pres">
      <dgm:prSet presAssocID="{CB7675B9-BFAF-4EF6-B5F6-8F2D25F836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D5E0861-C895-40A1-9898-7278FFBF2DE9}" type="pres">
      <dgm:prSet presAssocID="{CB7675B9-BFAF-4EF6-B5F6-8F2D25F83616}" presName="spaceRect" presStyleCnt="0"/>
      <dgm:spPr/>
    </dgm:pt>
    <dgm:pt modelId="{20DA9EAB-EDD6-44C2-B9A1-62A1C5711177}" type="pres">
      <dgm:prSet presAssocID="{CB7675B9-BFAF-4EF6-B5F6-8F2D25F83616}" presName="parTx" presStyleLbl="revTx" presStyleIdx="0" presStyleCnt="2">
        <dgm:presLayoutVars>
          <dgm:chMax val="0"/>
          <dgm:chPref val="0"/>
        </dgm:presLayoutVars>
      </dgm:prSet>
      <dgm:spPr/>
    </dgm:pt>
    <dgm:pt modelId="{4BFCDDF1-698E-479A-B6AE-483371D0712C}" type="pres">
      <dgm:prSet presAssocID="{8706294E-CBAA-4D59-85FD-3FCA27045C90}" presName="sibTrans" presStyleCnt="0"/>
      <dgm:spPr/>
    </dgm:pt>
    <dgm:pt modelId="{E01BF51E-79E0-4586-A68E-91FA34D73379}" type="pres">
      <dgm:prSet presAssocID="{817E2C2F-D07B-4E60-B4C0-44456C87D89A}" presName="compNode" presStyleCnt="0"/>
      <dgm:spPr/>
    </dgm:pt>
    <dgm:pt modelId="{439615EF-7ED1-4AF7-8355-3C16892AD60D}" type="pres">
      <dgm:prSet presAssocID="{817E2C2F-D07B-4E60-B4C0-44456C87D89A}" presName="bgRect" presStyleLbl="bgShp" presStyleIdx="1" presStyleCnt="2"/>
      <dgm:spPr/>
    </dgm:pt>
    <dgm:pt modelId="{D098CEDA-A717-42D5-A40F-26F922A34653}" type="pres">
      <dgm:prSet presAssocID="{817E2C2F-D07B-4E60-B4C0-44456C87D8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E9D1067-1E98-4F86-A1BD-1E76EDA49EC4}" type="pres">
      <dgm:prSet presAssocID="{817E2C2F-D07B-4E60-B4C0-44456C87D89A}" presName="spaceRect" presStyleCnt="0"/>
      <dgm:spPr/>
    </dgm:pt>
    <dgm:pt modelId="{A7232771-D467-473B-B3A2-906D30FF58AF}" type="pres">
      <dgm:prSet presAssocID="{817E2C2F-D07B-4E60-B4C0-44456C87D8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440B723-959B-4FE1-8BC3-0E0AC8275E4B}" type="presOf" srcId="{CB7675B9-BFAF-4EF6-B5F6-8F2D25F83616}" destId="{20DA9EAB-EDD6-44C2-B9A1-62A1C5711177}" srcOrd="0" destOrd="0" presId="urn:microsoft.com/office/officeart/2018/2/layout/IconVerticalSolidList"/>
    <dgm:cxn modelId="{15797E36-F051-4841-852F-E00CFCF53E4F}" type="presOf" srcId="{13A6B368-5BB3-407F-9D90-20F9AC2B45C3}" destId="{3E394971-BD14-4E18-9DBB-64F0E03E810A}" srcOrd="0" destOrd="0" presId="urn:microsoft.com/office/officeart/2018/2/layout/IconVerticalSolidList"/>
    <dgm:cxn modelId="{E586C775-D61F-4CF9-803D-DB695E1BAFBA}" srcId="{13A6B368-5BB3-407F-9D90-20F9AC2B45C3}" destId="{817E2C2F-D07B-4E60-B4C0-44456C87D89A}" srcOrd="1" destOrd="0" parTransId="{F5A3A003-3BAE-4355-B6E5-21F61BD4EE8E}" sibTransId="{DBF4A1BB-5486-47B4-AF13-52263FD31129}"/>
    <dgm:cxn modelId="{E204ED9D-849B-4D2A-BADA-F39A264159C0}" srcId="{13A6B368-5BB3-407F-9D90-20F9AC2B45C3}" destId="{CB7675B9-BFAF-4EF6-B5F6-8F2D25F83616}" srcOrd="0" destOrd="0" parTransId="{B3E42A83-CD53-48CC-BF31-275B47F0DE2B}" sibTransId="{8706294E-CBAA-4D59-85FD-3FCA27045C90}"/>
    <dgm:cxn modelId="{CF1E3CD4-66C2-4E91-A266-C4B8092E5265}" type="presOf" srcId="{817E2C2F-D07B-4E60-B4C0-44456C87D89A}" destId="{A7232771-D467-473B-B3A2-906D30FF58AF}" srcOrd="0" destOrd="0" presId="urn:microsoft.com/office/officeart/2018/2/layout/IconVerticalSolidList"/>
    <dgm:cxn modelId="{455C4BAB-1D73-41A0-BB02-1FA366B3A9D8}" type="presParOf" srcId="{3E394971-BD14-4E18-9DBB-64F0E03E810A}" destId="{11C52CDF-F3B2-45D2-8E50-E13641E50AA1}" srcOrd="0" destOrd="0" presId="urn:microsoft.com/office/officeart/2018/2/layout/IconVerticalSolidList"/>
    <dgm:cxn modelId="{E1543B42-B1A6-4645-846D-92D78DA2B8EF}" type="presParOf" srcId="{11C52CDF-F3B2-45D2-8E50-E13641E50AA1}" destId="{4BF66251-78B6-42B6-93A0-8DEF8AFEB21B}" srcOrd="0" destOrd="0" presId="urn:microsoft.com/office/officeart/2018/2/layout/IconVerticalSolidList"/>
    <dgm:cxn modelId="{79CBB4AB-74B9-4B29-B4B0-D877E0B7DFC5}" type="presParOf" srcId="{11C52CDF-F3B2-45D2-8E50-E13641E50AA1}" destId="{D9B56986-618A-4FC1-8726-ECE7FBF8FED3}" srcOrd="1" destOrd="0" presId="urn:microsoft.com/office/officeart/2018/2/layout/IconVerticalSolidList"/>
    <dgm:cxn modelId="{EEF59604-B89D-4CA6-8C8E-31A9364F250E}" type="presParOf" srcId="{11C52CDF-F3B2-45D2-8E50-E13641E50AA1}" destId="{0D5E0861-C895-40A1-9898-7278FFBF2DE9}" srcOrd="2" destOrd="0" presId="urn:microsoft.com/office/officeart/2018/2/layout/IconVerticalSolidList"/>
    <dgm:cxn modelId="{811D3B25-28E2-4727-997A-2EA3BF9971C8}" type="presParOf" srcId="{11C52CDF-F3B2-45D2-8E50-E13641E50AA1}" destId="{20DA9EAB-EDD6-44C2-B9A1-62A1C5711177}" srcOrd="3" destOrd="0" presId="urn:microsoft.com/office/officeart/2018/2/layout/IconVerticalSolidList"/>
    <dgm:cxn modelId="{5370C796-E23D-4498-960D-B1FA13C06861}" type="presParOf" srcId="{3E394971-BD14-4E18-9DBB-64F0E03E810A}" destId="{4BFCDDF1-698E-479A-B6AE-483371D0712C}" srcOrd="1" destOrd="0" presId="urn:microsoft.com/office/officeart/2018/2/layout/IconVerticalSolidList"/>
    <dgm:cxn modelId="{162BA901-AA8C-4830-9066-8A5BD4819245}" type="presParOf" srcId="{3E394971-BD14-4E18-9DBB-64F0E03E810A}" destId="{E01BF51E-79E0-4586-A68E-91FA34D73379}" srcOrd="2" destOrd="0" presId="urn:microsoft.com/office/officeart/2018/2/layout/IconVerticalSolidList"/>
    <dgm:cxn modelId="{C08BF9AE-4BF4-4329-B0A1-61C5BF5865CB}" type="presParOf" srcId="{E01BF51E-79E0-4586-A68E-91FA34D73379}" destId="{439615EF-7ED1-4AF7-8355-3C16892AD60D}" srcOrd="0" destOrd="0" presId="urn:microsoft.com/office/officeart/2018/2/layout/IconVerticalSolidList"/>
    <dgm:cxn modelId="{26939746-317F-40D5-8CFD-AF973DD5B26E}" type="presParOf" srcId="{E01BF51E-79E0-4586-A68E-91FA34D73379}" destId="{D098CEDA-A717-42D5-A40F-26F922A34653}" srcOrd="1" destOrd="0" presId="urn:microsoft.com/office/officeart/2018/2/layout/IconVerticalSolidList"/>
    <dgm:cxn modelId="{7A25B20E-F774-46CC-A584-3BE0ACE5C16E}" type="presParOf" srcId="{E01BF51E-79E0-4586-A68E-91FA34D73379}" destId="{2E9D1067-1E98-4F86-A1BD-1E76EDA49EC4}" srcOrd="2" destOrd="0" presId="urn:microsoft.com/office/officeart/2018/2/layout/IconVerticalSolidList"/>
    <dgm:cxn modelId="{3B75BEB1-286B-41C3-9166-092891379E48}" type="presParOf" srcId="{E01BF51E-79E0-4586-A68E-91FA34D73379}" destId="{A7232771-D467-473B-B3A2-906D30FF58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F7F2E0-7BDE-4B78-BD32-CA3FD29D420C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</dgm:pt>
    <dgm:pt modelId="{7959EAB8-15EF-4AF2-A492-68132E1B6B8B}">
      <dgm:prSet phldrT="[Text]"/>
      <dgm:spPr/>
      <dgm:t>
        <a:bodyPr/>
        <a:lstStyle/>
        <a:p>
          <a:pPr algn="ctr"/>
          <a:r>
            <a:rPr lang="en-GB" dirty="0"/>
            <a:t>User Sends Customer Data</a:t>
          </a:r>
        </a:p>
      </dgm:t>
    </dgm:pt>
    <dgm:pt modelId="{D74E8D46-D851-4431-9CDC-0A6079D2B96A}" type="parTrans" cxnId="{683EB588-B023-43EF-A4B1-A05566E61EB9}">
      <dgm:prSet/>
      <dgm:spPr/>
      <dgm:t>
        <a:bodyPr/>
        <a:lstStyle/>
        <a:p>
          <a:endParaRPr lang="en-GB"/>
        </a:p>
      </dgm:t>
    </dgm:pt>
    <dgm:pt modelId="{3A1E52D2-E6EA-402A-A264-7B810AF29C2D}" type="sibTrans" cxnId="{683EB588-B023-43EF-A4B1-A05566E61EB9}">
      <dgm:prSet/>
      <dgm:spPr/>
      <dgm:t>
        <a:bodyPr/>
        <a:lstStyle/>
        <a:p>
          <a:endParaRPr lang="en-GB"/>
        </a:p>
      </dgm:t>
    </dgm:pt>
    <dgm:pt modelId="{C8A506A3-B98C-468A-A7E2-BBBF3EBA9FD0}">
      <dgm:prSet phldrT="[Text]"/>
      <dgm:spPr/>
      <dgm:t>
        <a:bodyPr/>
        <a:lstStyle/>
        <a:p>
          <a:pPr algn="ctr"/>
          <a:r>
            <a:rPr lang="en-GB" dirty="0"/>
            <a:t>Flask Receives a POST request </a:t>
          </a:r>
        </a:p>
      </dgm:t>
    </dgm:pt>
    <dgm:pt modelId="{D5E644E2-5AAC-46AB-B1A4-70E2CCA7AE3C}" type="parTrans" cxnId="{E6E24F1F-7189-4B14-9DD0-FCEEA6F876EB}">
      <dgm:prSet/>
      <dgm:spPr/>
      <dgm:t>
        <a:bodyPr/>
        <a:lstStyle/>
        <a:p>
          <a:endParaRPr lang="en-GB"/>
        </a:p>
      </dgm:t>
    </dgm:pt>
    <dgm:pt modelId="{146D0A27-82ED-4D1C-82C8-D79AC559BFE5}" type="sibTrans" cxnId="{E6E24F1F-7189-4B14-9DD0-FCEEA6F876EB}">
      <dgm:prSet/>
      <dgm:spPr/>
      <dgm:t>
        <a:bodyPr/>
        <a:lstStyle/>
        <a:p>
          <a:endParaRPr lang="en-GB"/>
        </a:p>
      </dgm:t>
    </dgm:pt>
    <dgm:pt modelId="{CD04585C-16C2-4132-A571-81E25BEDF78F}">
      <dgm:prSet phldrT="[Text]"/>
      <dgm:spPr/>
      <dgm:t>
        <a:bodyPr/>
        <a:lstStyle/>
        <a:p>
          <a:pPr algn="ctr"/>
          <a:r>
            <a:rPr lang="en-GB" dirty="0"/>
            <a:t>Loads the Model from a File</a:t>
          </a:r>
        </a:p>
      </dgm:t>
    </dgm:pt>
    <dgm:pt modelId="{BED53981-2523-4383-AB72-614E2D7B7CCD}" type="parTrans" cxnId="{B36F4B0E-EB35-46B7-A6CC-508F7E06FA3E}">
      <dgm:prSet/>
      <dgm:spPr/>
      <dgm:t>
        <a:bodyPr/>
        <a:lstStyle/>
        <a:p>
          <a:endParaRPr lang="en-GB"/>
        </a:p>
      </dgm:t>
    </dgm:pt>
    <dgm:pt modelId="{CC6077A3-9074-47B1-9DCD-2CE78C41F250}" type="sibTrans" cxnId="{B36F4B0E-EB35-46B7-A6CC-508F7E06FA3E}">
      <dgm:prSet/>
      <dgm:spPr/>
      <dgm:t>
        <a:bodyPr/>
        <a:lstStyle/>
        <a:p>
          <a:endParaRPr lang="en-GB"/>
        </a:p>
      </dgm:t>
    </dgm:pt>
    <dgm:pt modelId="{AD56FD72-D7A4-4E06-93A9-5B20D5A97CD6}">
      <dgm:prSet/>
      <dgm:spPr/>
      <dgm:t>
        <a:bodyPr/>
        <a:lstStyle/>
        <a:p>
          <a:pPr algn="ctr"/>
          <a:r>
            <a:rPr lang="en-GB" dirty="0"/>
            <a:t>Predicts the Churn and returns the result as  JSON</a:t>
          </a:r>
        </a:p>
      </dgm:t>
    </dgm:pt>
    <dgm:pt modelId="{17FF5DD1-129B-4DE5-8E19-409E26423895}" type="parTrans" cxnId="{708C065D-787B-418A-AA75-29D7B42E37ED}">
      <dgm:prSet/>
      <dgm:spPr/>
      <dgm:t>
        <a:bodyPr/>
        <a:lstStyle/>
        <a:p>
          <a:endParaRPr lang="en-GB"/>
        </a:p>
      </dgm:t>
    </dgm:pt>
    <dgm:pt modelId="{B99919A2-D152-4517-A05B-342586D85072}" type="sibTrans" cxnId="{708C065D-787B-418A-AA75-29D7B42E37ED}">
      <dgm:prSet/>
      <dgm:spPr/>
      <dgm:t>
        <a:bodyPr/>
        <a:lstStyle/>
        <a:p>
          <a:endParaRPr lang="en-GB"/>
        </a:p>
      </dgm:t>
    </dgm:pt>
    <dgm:pt modelId="{65A24F77-861D-4CB3-AEE9-228F40CC9FAA}" type="pres">
      <dgm:prSet presAssocID="{9EF7F2E0-7BDE-4B78-BD32-CA3FD29D420C}" presName="vert0" presStyleCnt="0">
        <dgm:presLayoutVars>
          <dgm:dir/>
          <dgm:animOne val="branch"/>
          <dgm:animLvl val="lvl"/>
        </dgm:presLayoutVars>
      </dgm:prSet>
      <dgm:spPr/>
    </dgm:pt>
    <dgm:pt modelId="{9947D3AA-847D-4D76-8306-DD1DBB42131C}" type="pres">
      <dgm:prSet presAssocID="{7959EAB8-15EF-4AF2-A492-68132E1B6B8B}" presName="thickLine" presStyleLbl="alignNode1" presStyleIdx="0" presStyleCnt="4"/>
      <dgm:spPr/>
    </dgm:pt>
    <dgm:pt modelId="{F33624B7-BF15-4294-9661-10C692D9AD33}" type="pres">
      <dgm:prSet presAssocID="{7959EAB8-15EF-4AF2-A492-68132E1B6B8B}" presName="horz1" presStyleCnt="0"/>
      <dgm:spPr/>
    </dgm:pt>
    <dgm:pt modelId="{BB9DA951-95A3-43AE-AD17-E55204DE58E8}" type="pres">
      <dgm:prSet presAssocID="{7959EAB8-15EF-4AF2-A492-68132E1B6B8B}" presName="tx1" presStyleLbl="revTx" presStyleIdx="0" presStyleCnt="4"/>
      <dgm:spPr/>
    </dgm:pt>
    <dgm:pt modelId="{996DC880-CBD7-418D-8B10-BA661B52032C}" type="pres">
      <dgm:prSet presAssocID="{7959EAB8-15EF-4AF2-A492-68132E1B6B8B}" presName="vert1" presStyleCnt="0"/>
      <dgm:spPr/>
    </dgm:pt>
    <dgm:pt modelId="{737CB72F-6421-48DB-9C8A-19A7D97A7EEA}" type="pres">
      <dgm:prSet presAssocID="{C8A506A3-B98C-468A-A7E2-BBBF3EBA9FD0}" presName="thickLine" presStyleLbl="alignNode1" presStyleIdx="1" presStyleCnt="4"/>
      <dgm:spPr/>
    </dgm:pt>
    <dgm:pt modelId="{3481FE50-76D2-4515-8854-B03870B15FD4}" type="pres">
      <dgm:prSet presAssocID="{C8A506A3-B98C-468A-A7E2-BBBF3EBA9FD0}" presName="horz1" presStyleCnt="0"/>
      <dgm:spPr/>
    </dgm:pt>
    <dgm:pt modelId="{9085E9C1-2DC3-4B9B-BC2B-A3CC0D8CB499}" type="pres">
      <dgm:prSet presAssocID="{C8A506A3-B98C-468A-A7E2-BBBF3EBA9FD0}" presName="tx1" presStyleLbl="revTx" presStyleIdx="1" presStyleCnt="4"/>
      <dgm:spPr/>
    </dgm:pt>
    <dgm:pt modelId="{6022BBA4-AEC3-4F19-B0D5-4767A701D8B6}" type="pres">
      <dgm:prSet presAssocID="{C8A506A3-B98C-468A-A7E2-BBBF3EBA9FD0}" presName="vert1" presStyleCnt="0"/>
      <dgm:spPr/>
    </dgm:pt>
    <dgm:pt modelId="{AB49BFB9-E2E0-4000-966E-CDA04B8D5737}" type="pres">
      <dgm:prSet presAssocID="{CD04585C-16C2-4132-A571-81E25BEDF78F}" presName="thickLine" presStyleLbl="alignNode1" presStyleIdx="2" presStyleCnt="4"/>
      <dgm:spPr/>
    </dgm:pt>
    <dgm:pt modelId="{82EECF7C-D694-4A73-94B9-1BE17B5FA944}" type="pres">
      <dgm:prSet presAssocID="{CD04585C-16C2-4132-A571-81E25BEDF78F}" presName="horz1" presStyleCnt="0"/>
      <dgm:spPr/>
    </dgm:pt>
    <dgm:pt modelId="{2C40BBB9-98BE-4C30-A108-C30B284504EE}" type="pres">
      <dgm:prSet presAssocID="{CD04585C-16C2-4132-A571-81E25BEDF78F}" presName="tx1" presStyleLbl="revTx" presStyleIdx="2" presStyleCnt="4"/>
      <dgm:spPr/>
    </dgm:pt>
    <dgm:pt modelId="{E20B5651-E81C-4BF1-87C2-1F81D7116756}" type="pres">
      <dgm:prSet presAssocID="{CD04585C-16C2-4132-A571-81E25BEDF78F}" presName="vert1" presStyleCnt="0"/>
      <dgm:spPr/>
    </dgm:pt>
    <dgm:pt modelId="{96C46E4E-902F-4BFF-A8A8-6E8617DB73D8}" type="pres">
      <dgm:prSet presAssocID="{AD56FD72-D7A4-4E06-93A9-5B20D5A97CD6}" presName="thickLine" presStyleLbl="alignNode1" presStyleIdx="3" presStyleCnt="4"/>
      <dgm:spPr/>
    </dgm:pt>
    <dgm:pt modelId="{4DE89575-EEDB-44A0-85BC-ACC59E6BA438}" type="pres">
      <dgm:prSet presAssocID="{AD56FD72-D7A4-4E06-93A9-5B20D5A97CD6}" presName="horz1" presStyleCnt="0"/>
      <dgm:spPr/>
    </dgm:pt>
    <dgm:pt modelId="{A161AE3F-1A0E-4FDC-B789-A0286E93D006}" type="pres">
      <dgm:prSet presAssocID="{AD56FD72-D7A4-4E06-93A9-5B20D5A97CD6}" presName="tx1" presStyleLbl="revTx" presStyleIdx="3" presStyleCnt="4"/>
      <dgm:spPr/>
    </dgm:pt>
    <dgm:pt modelId="{FAB27183-89D2-4909-BBD0-3FCD2A62D9AD}" type="pres">
      <dgm:prSet presAssocID="{AD56FD72-D7A4-4E06-93A9-5B20D5A97CD6}" presName="vert1" presStyleCnt="0"/>
      <dgm:spPr/>
    </dgm:pt>
  </dgm:ptLst>
  <dgm:cxnLst>
    <dgm:cxn modelId="{B36F4B0E-EB35-46B7-A6CC-508F7E06FA3E}" srcId="{9EF7F2E0-7BDE-4B78-BD32-CA3FD29D420C}" destId="{CD04585C-16C2-4132-A571-81E25BEDF78F}" srcOrd="2" destOrd="0" parTransId="{BED53981-2523-4383-AB72-614E2D7B7CCD}" sibTransId="{CC6077A3-9074-47B1-9DCD-2CE78C41F250}"/>
    <dgm:cxn modelId="{E6E24F1F-7189-4B14-9DD0-FCEEA6F876EB}" srcId="{9EF7F2E0-7BDE-4B78-BD32-CA3FD29D420C}" destId="{C8A506A3-B98C-468A-A7E2-BBBF3EBA9FD0}" srcOrd="1" destOrd="0" parTransId="{D5E644E2-5AAC-46AB-B1A4-70E2CCA7AE3C}" sibTransId="{146D0A27-82ED-4D1C-82C8-D79AC559BFE5}"/>
    <dgm:cxn modelId="{C07DBB2A-6D0F-4543-A83E-CCACFA1F0800}" type="presOf" srcId="{7959EAB8-15EF-4AF2-A492-68132E1B6B8B}" destId="{BB9DA951-95A3-43AE-AD17-E55204DE58E8}" srcOrd="0" destOrd="0" presId="urn:microsoft.com/office/officeart/2008/layout/LinedList"/>
    <dgm:cxn modelId="{A42A2133-E9E7-42DF-8A07-9DB7264FB38A}" type="presOf" srcId="{C8A506A3-B98C-468A-A7E2-BBBF3EBA9FD0}" destId="{9085E9C1-2DC3-4B9B-BC2B-A3CC0D8CB499}" srcOrd="0" destOrd="0" presId="urn:microsoft.com/office/officeart/2008/layout/LinedList"/>
    <dgm:cxn modelId="{AD00333E-027C-431F-B999-86F5836E07D3}" type="presOf" srcId="{9EF7F2E0-7BDE-4B78-BD32-CA3FD29D420C}" destId="{65A24F77-861D-4CB3-AEE9-228F40CC9FAA}" srcOrd="0" destOrd="0" presId="urn:microsoft.com/office/officeart/2008/layout/LinedList"/>
    <dgm:cxn modelId="{708C065D-787B-418A-AA75-29D7B42E37ED}" srcId="{9EF7F2E0-7BDE-4B78-BD32-CA3FD29D420C}" destId="{AD56FD72-D7A4-4E06-93A9-5B20D5A97CD6}" srcOrd="3" destOrd="0" parTransId="{17FF5DD1-129B-4DE5-8E19-409E26423895}" sibTransId="{B99919A2-D152-4517-A05B-342586D85072}"/>
    <dgm:cxn modelId="{683EB588-B023-43EF-A4B1-A05566E61EB9}" srcId="{9EF7F2E0-7BDE-4B78-BD32-CA3FD29D420C}" destId="{7959EAB8-15EF-4AF2-A492-68132E1B6B8B}" srcOrd="0" destOrd="0" parTransId="{D74E8D46-D851-4431-9CDC-0A6079D2B96A}" sibTransId="{3A1E52D2-E6EA-402A-A264-7B810AF29C2D}"/>
    <dgm:cxn modelId="{F6E2A3E8-6824-4E20-900B-4F2E8A9783A8}" type="presOf" srcId="{AD56FD72-D7A4-4E06-93A9-5B20D5A97CD6}" destId="{A161AE3F-1A0E-4FDC-B789-A0286E93D006}" srcOrd="0" destOrd="0" presId="urn:microsoft.com/office/officeart/2008/layout/LinedList"/>
    <dgm:cxn modelId="{50F166F2-1AA8-4E29-BA71-81B90DADF50D}" type="presOf" srcId="{CD04585C-16C2-4132-A571-81E25BEDF78F}" destId="{2C40BBB9-98BE-4C30-A108-C30B284504EE}" srcOrd="0" destOrd="0" presId="urn:microsoft.com/office/officeart/2008/layout/LinedList"/>
    <dgm:cxn modelId="{A288D534-BD45-4105-A4E6-5D9AC2C49B39}" type="presParOf" srcId="{65A24F77-861D-4CB3-AEE9-228F40CC9FAA}" destId="{9947D3AA-847D-4D76-8306-DD1DBB42131C}" srcOrd="0" destOrd="0" presId="urn:microsoft.com/office/officeart/2008/layout/LinedList"/>
    <dgm:cxn modelId="{2FF68739-71D3-4837-9C5D-34553BF350A4}" type="presParOf" srcId="{65A24F77-861D-4CB3-AEE9-228F40CC9FAA}" destId="{F33624B7-BF15-4294-9661-10C692D9AD33}" srcOrd="1" destOrd="0" presId="urn:microsoft.com/office/officeart/2008/layout/LinedList"/>
    <dgm:cxn modelId="{85390D0D-BE87-4061-97D2-C8AF244AEC50}" type="presParOf" srcId="{F33624B7-BF15-4294-9661-10C692D9AD33}" destId="{BB9DA951-95A3-43AE-AD17-E55204DE58E8}" srcOrd="0" destOrd="0" presId="urn:microsoft.com/office/officeart/2008/layout/LinedList"/>
    <dgm:cxn modelId="{97F9C982-D498-4638-B417-E22E8DAF9CA2}" type="presParOf" srcId="{F33624B7-BF15-4294-9661-10C692D9AD33}" destId="{996DC880-CBD7-418D-8B10-BA661B52032C}" srcOrd="1" destOrd="0" presId="urn:microsoft.com/office/officeart/2008/layout/LinedList"/>
    <dgm:cxn modelId="{9CB39A8A-4B86-4198-94F4-0472BAA48387}" type="presParOf" srcId="{65A24F77-861D-4CB3-AEE9-228F40CC9FAA}" destId="{737CB72F-6421-48DB-9C8A-19A7D97A7EEA}" srcOrd="2" destOrd="0" presId="urn:microsoft.com/office/officeart/2008/layout/LinedList"/>
    <dgm:cxn modelId="{5AB8B754-E088-48CC-B52D-554CF4680E0F}" type="presParOf" srcId="{65A24F77-861D-4CB3-AEE9-228F40CC9FAA}" destId="{3481FE50-76D2-4515-8854-B03870B15FD4}" srcOrd="3" destOrd="0" presId="urn:microsoft.com/office/officeart/2008/layout/LinedList"/>
    <dgm:cxn modelId="{290E1DAF-9150-474B-B561-8D220397A426}" type="presParOf" srcId="{3481FE50-76D2-4515-8854-B03870B15FD4}" destId="{9085E9C1-2DC3-4B9B-BC2B-A3CC0D8CB499}" srcOrd="0" destOrd="0" presId="urn:microsoft.com/office/officeart/2008/layout/LinedList"/>
    <dgm:cxn modelId="{955B77D4-CD14-4DD4-8F01-7C5DE95402EE}" type="presParOf" srcId="{3481FE50-76D2-4515-8854-B03870B15FD4}" destId="{6022BBA4-AEC3-4F19-B0D5-4767A701D8B6}" srcOrd="1" destOrd="0" presId="urn:microsoft.com/office/officeart/2008/layout/LinedList"/>
    <dgm:cxn modelId="{3341097B-C3B3-4355-9F0B-E185A017B62C}" type="presParOf" srcId="{65A24F77-861D-4CB3-AEE9-228F40CC9FAA}" destId="{AB49BFB9-E2E0-4000-966E-CDA04B8D5737}" srcOrd="4" destOrd="0" presId="urn:microsoft.com/office/officeart/2008/layout/LinedList"/>
    <dgm:cxn modelId="{3A52C5E6-4049-4D20-8944-E8EDCC879A8D}" type="presParOf" srcId="{65A24F77-861D-4CB3-AEE9-228F40CC9FAA}" destId="{82EECF7C-D694-4A73-94B9-1BE17B5FA944}" srcOrd="5" destOrd="0" presId="urn:microsoft.com/office/officeart/2008/layout/LinedList"/>
    <dgm:cxn modelId="{88F44998-B7C8-4596-A74D-1EAB62FDE6EC}" type="presParOf" srcId="{82EECF7C-D694-4A73-94B9-1BE17B5FA944}" destId="{2C40BBB9-98BE-4C30-A108-C30B284504EE}" srcOrd="0" destOrd="0" presId="urn:microsoft.com/office/officeart/2008/layout/LinedList"/>
    <dgm:cxn modelId="{E47B763B-ED9D-4680-8CD2-313FBC6BF7D3}" type="presParOf" srcId="{82EECF7C-D694-4A73-94B9-1BE17B5FA944}" destId="{E20B5651-E81C-4BF1-87C2-1F81D7116756}" srcOrd="1" destOrd="0" presId="urn:microsoft.com/office/officeart/2008/layout/LinedList"/>
    <dgm:cxn modelId="{3EBF900C-C402-4C0F-9DBF-AE206D36FD12}" type="presParOf" srcId="{65A24F77-861D-4CB3-AEE9-228F40CC9FAA}" destId="{96C46E4E-902F-4BFF-A8A8-6E8617DB73D8}" srcOrd="6" destOrd="0" presId="urn:microsoft.com/office/officeart/2008/layout/LinedList"/>
    <dgm:cxn modelId="{940DB5DB-CA78-42D4-A05A-A7891439BAFC}" type="presParOf" srcId="{65A24F77-861D-4CB3-AEE9-228F40CC9FAA}" destId="{4DE89575-EEDB-44A0-85BC-ACC59E6BA438}" srcOrd="7" destOrd="0" presId="urn:microsoft.com/office/officeart/2008/layout/LinedList"/>
    <dgm:cxn modelId="{94579139-4CC4-4279-B33F-5BF5FBECA79B}" type="presParOf" srcId="{4DE89575-EEDB-44A0-85BC-ACC59E6BA438}" destId="{A161AE3F-1A0E-4FDC-B789-A0286E93D006}" srcOrd="0" destOrd="0" presId="urn:microsoft.com/office/officeart/2008/layout/LinedList"/>
    <dgm:cxn modelId="{EB38B51C-4AA9-40BE-B2CD-D8F8C2CA0553}" type="presParOf" srcId="{4DE89575-EEDB-44A0-85BC-ACC59E6BA438}" destId="{FAB27183-89D2-4909-BBD0-3FCD2A62D9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2F996-8783-472E-A2E5-5604E5659B35}">
      <dsp:nvSpPr>
        <dsp:cNvPr id="0" name=""/>
        <dsp:cNvSpPr/>
      </dsp:nvSpPr>
      <dsp:spPr>
        <a:xfrm rot="16200000">
          <a:off x="98665" y="-98665"/>
          <a:ext cx="2242345" cy="243967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Logistical Regression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81.0%</a:t>
          </a:r>
        </a:p>
      </dsp:txBody>
      <dsp:txXfrm rot="5400000">
        <a:off x="0" y="0"/>
        <a:ext cx="2439676" cy="1681759"/>
      </dsp:txXfrm>
    </dsp:sp>
    <dsp:sp modelId="{DBA8F9DF-B567-4EFD-80AF-C3F05D49B72B}">
      <dsp:nvSpPr>
        <dsp:cNvPr id="0" name=""/>
        <dsp:cNvSpPr/>
      </dsp:nvSpPr>
      <dsp:spPr>
        <a:xfrm>
          <a:off x="2439676" y="0"/>
          <a:ext cx="2439676" cy="2242345"/>
        </a:xfrm>
        <a:prstGeom prst="round1Rect">
          <a:avLst/>
        </a:prstGeom>
        <a:solidFill>
          <a:schemeClr val="accent5">
            <a:hueOff val="-1845149"/>
            <a:satOff val="6463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KNN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84.6%</a:t>
          </a:r>
        </a:p>
      </dsp:txBody>
      <dsp:txXfrm>
        <a:off x="2439676" y="0"/>
        <a:ext cx="2439676" cy="1681759"/>
      </dsp:txXfrm>
    </dsp:sp>
    <dsp:sp modelId="{639B4D14-8985-4337-9BCB-459FCC197E07}">
      <dsp:nvSpPr>
        <dsp:cNvPr id="0" name=""/>
        <dsp:cNvSpPr/>
      </dsp:nvSpPr>
      <dsp:spPr>
        <a:xfrm rot="10800000">
          <a:off x="0" y="2242345"/>
          <a:ext cx="2439676" cy="2242345"/>
        </a:xfrm>
        <a:prstGeom prst="round1Rect">
          <a:avLst/>
        </a:prstGeom>
        <a:solidFill>
          <a:schemeClr val="accent5">
            <a:hueOff val="-3690298"/>
            <a:satOff val="12925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Decision Tree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85.9%</a:t>
          </a:r>
        </a:p>
      </dsp:txBody>
      <dsp:txXfrm rot="10800000">
        <a:off x="0" y="2802931"/>
        <a:ext cx="2439676" cy="1681759"/>
      </dsp:txXfrm>
    </dsp:sp>
    <dsp:sp modelId="{A27BFE6D-7516-445F-8AA5-4882D505BF4E}">
      <dsp:nvSpPr>
        <dsp:cNvPr id="0" name=""/>
        <dsp:cNvSpPr/>
      </dsp:nvSpPr>
      <dsp:spPr>
        <a:xfrm rot="5400000">
          <a:off x="2538342" y="2143679"/>
          <a:ext cx="2242345" cy="2439676"/>
        </a:xfrm>
        <a:prstGeom prst="round1Rect">
          <a:avLst/>
        </a:prstGeom>
        <a:solidFill>
          <a:schemeClr val="accent5">
            <a:hueOff val="-5535448"/>
            <a:satOff val="19388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Random Forrest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86.1%</a:t>
          </a:r>
        </a:p>
      </dsp:txBody>
      <dsp:txXfrm rot="-5400000">
        <a:off x="2439677" y="2802931"/>
        <a:ext cx="2439676" cy="1681759"/>
      </dsp:txXfrm>
    </dsp:sp>
    <dsp:sp modelId="{49B28397-91D4-4F7B-A539-3F7652AAB214}">
      <dsp:nvSpPr>
        <dsp:cNvPr id="0" name=""/>
        <dsp:cNvSpPr/>
      </dsp:nvSpPr>
      <dsp:spPr>
        <a:xfrm>
          <a:off x="1707773" y="1681759"/>
          <a:ext cx="1463805" cy="1121172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Final Model Selection</a:t>
          </a:r>
        </a:p>
      </dsp:txBody>
      <dsp:txXfrm>
        <a:off x="1762504" y="1736490"/>
        <a:ext cx="1354343" cy="1011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66251-78B6-42B6-93A0-8DEF8AFEB21B}">
      <dsp:nvSpPr>
        <dsp:cNvPr id="0" name=""/>
        <dsp:cNvSpPr/>
      </dsp:nvSpPr>
      <dsp:spPr>
        <a:xfrm>
          <a:off x="0" y="977643"/>
          <a:ext cx="5256171" cy="18048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56986-618A-4FC1-8726-ECE7FBF8FED3}">
      <dsp:nvSpPr>
        <dsp:cNvPr id="0" name=""/>
        <dsp:cNvSpPr/>
      </dsp:nvSpPr>
      <dsp:spPr>
        <a:xfrm>
          <a:off x="545976" y="1383741"/>
          <a:ext cx="992683" cy="992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A9EAB-EDD6-44C2-B9A1-62A1C5711177}">
      <dsp:nvSpPr>
        <dsp:cNvPr id="0" name=""/>
        <dsp:cNvSpPr/>
      </dsp:nvSpPr>
      <dsp:spPr>
        <a:xfrm>
          <a:off x="2084636" y="977643"/>
          <a:ext cx="3171534" cy="180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16" tIns="191016" rIns="191016" bIns="19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Among the four algorithms, Random Forest yielded the highest accuracy score and had the best recall for the Churn class. </a:t>
          </a:r>
          <a:endParaRPr lang="en-US" sz="1500" kern="1200"/>
        </a:p>
      </dsp:txBody>
      <dsp:txXfrm>
        <a:off x="2084636" y="977643"/>
        <a:ext cx="3171534" cy="1804879"/>
      </dsp:txXfrm>
    </dsp:sp>
    <dsp:sp modelId="{439615EF-7ED1-4AF7-8355-3C16892AD60D}">
      <dsp:nvSpPr>
        <dsp:cNvPr id="0" name=""/>
        <dsp:cNvSpPr/>
      </dsp:nvSpPr>
      <dsp:spPr>
        <a:xfrm>
          <a:off x="0" y="3233742"/>
          <a:ext cx="5256171" cy="18048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98CEDA-A717-42D5-A40F-26F922A34653}">
      <dsp:nvSpPr>
        <dsp:cNvPr id="0" name=""/>
        <dsp:cNvSpPr/>
      </dsp:nvSpPr>
      <dsp:spPr>
        <a:xfrm>
          <a:off x="545976" y="3639840"/>
          <a:ext cx="992683" cy="992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32771-D467-473B-B3A2-906D30FF58AF}">
      <dsp:nvSpPr>
        <dsp:cNvPr id="0" name=""/>
        <dsp:cNvSpPr/>
      </dsp:nvSpPr>
      <dsp:spPr>
        <a:xfrm>
          <a:off x="2084636" y="3233742"/>
          <a:ext cx="3171534" cy="1804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16" tIns="191016" rIns="191016" bIns="19101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Therefore, based on our experimental results, we can conclude that Random Forest outperformed the other three algorithms in terms of accuracy and recall.</a:t>
          </a:r>
          <a:endParaRPr lang="en-US" sz="1500" kern="1200"/>
        </a:p>
      </dsp:txBody>
      <dsp:txXfrm>
        <a:off x="2084636" y="3233742"/>
        <a:ext cx="3171534" cy="1804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7D3AA-847D-4D76-8306-DD1DBB42131C}">
      <dsp:nvSpPr>
        <dsp:cNvPr id="0" name=""/>
        <dsp:cNvSpPr/>
      </dsp:nvSpPr>
      <dsp:spPr>
        <a:xfrm>
          <a:off x="0" y="0"/>
          <a:ext cx="51530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9DA951-95A3-43AE-AD17-E55204DE58E8}">
      <dsp:nvSpPr>
        <dsp:cNvPr id="0" name=""/>
        <dsp:cNvSpPr/>
      </dsp:nvSpPr>
      <dsp:spPr>
        <a:xfrm>
          <a:off x="0" y="0"/>
          <a:ext cx="5153056" cy="114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User Sends Customer Data</a:t>
          </a:r>
        </a:p>
      </dsp:txBody>
      <dsp:txXfrm>
        <a:off x="0" y="0"/>
        <a:ext cx="5153056" cy="1144538"/>
      </dsp:txXfrm>
    </dsp:sp>
    <dsp:sp modelId="{737CB72F-6421-48DB-9C8A-19A7D97A7EEA}">
      <dsp:nvSpPr>
        <dsp:cNvPr id="0" name=""/>
        <dsp:cNvSpPr/>
      </dsp:nvSpPr>
      <dsp:spPr>
        <a:xfrm>
          <a:off x="0" y="1144538"/>
          <a:ext cx="5153056" cy="0"/>
        </a:xfrm>
        <a:prstGeom prst="line">
          <a:avLst/>
        </a:prstGeom>
        <a:solidFill>
          <a:schemeClr val="accent5">
            <a:hueOff val="-1845149"/>
            <a:satOff val="6463"/>
            <a:lumOff val="1176"/>
            <a:alphaOff val="0"/>
          </a:schemeClr>
        </a:solidFill>
        <a:ln w="12700" cap="flat" cmpd="sng" algn="ctr">
          <a:solidFill>
            <a:schemeClr val="accent5">
              <a:hueOff val="-1845149"/>
              <a:satOff val="6463"/>
              <a:lumOff val="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85E9C1-2DC3-4B9B-BC2B-A3CC0D8CB499}">
      <dsp:nvSpPr>
        <dsp:cNvPr id="0" name=""/>
        <dsp:cNvSpPr/>
      </dsp:nvSpPr>
      <dsp:spPr>
        <a:xfrm>
          <a:off x="0" y="1144538"/>
          <a:ext cx="5153056" cy="114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Flask Receives a POST request </a:t>
          </a:r>
        </a:p>
      </dsp:txBody>
      <dsp:txXfrm>
        <a:off x="0" y="1144538"/>
        <a:ext cx="5153056" cy="1144538"/>
      </dsp:txXfrm>
    </dsp:sp>
    <dsp:sp modelId="{AB49BFB9-E2E0-4000-966E-CDA04B8D5737}">
      <dsp:nvSpPr>
        <dsp:cNvPr id="0" name=""/>
        <dsp:cNvSpPr/>
      </dsp:nvSpPr>
      <dsp:spPr>
        <a:xfrm>
          <a:off x="0" y="2289077"/>
          <a:ext cx="5153056" cy="0"/>
        </a:xfrm>
        <a:prstGeom prst="line">
          <a:avLst/>
        </a:prstGeom>
        <a:solidFill>
          <a:schemeClr val="accent5">
            <a:hueOff val="-3690298"/>
            <a:satOff val="12925"/>
            <a:lumOff val="2353"/>
            <a:alphaOff val="0"/>
          </a:schemeClr>
        </a:solidFill>
        <a:ln w="12700" cap="flat" cmpd="sng" algn="ctr">
          <a:solidFill>
            <a:schemeClr val="accent5">
              <a:hueOff val="-3690298"/>
              <a:satOff val="1292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40BBB9-98BE-4C30-A108-C30B284504EE}">
      <dsp:nvSpPr>
        <dsp:cNvPr id="0" name=""/>
        <dsp:cNvSpPr/>
      </dsp:nvSpPr>
      <dsp:spPr>
        <a:xfrm>
          <a:off x="0" y="2289077"/>
          <a:ext cx="5153056" cy="114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Loads the Model from a File</a:t>
          </a:r>
        </a:p>
      </dsp:txBody>
      <dsp:txXfrm>
        <a:off x="0" y="2289077"/>
        <a:ext cx="5153056" cy="1144538"/>
      </dsp:txXfrm>
    </dsp:sp>
    <dsp:sp modelId="{96C46E4E-902F-4BFF-A8A8-6E8617DB73D8}">
      <dsp:nvSpPr>
        <dsp:cNvPr id="0" name=""/>
        <dsp:cNvSpPr/>
      </dsp:nvSpPr>
      <dsp:spPr>
        <a:xfrm>
          <a:off x="0" y="3433616"/>
          <a:ext cx="5153056" cy="0"/>
        </a:xfrm>
        <a:prstGeom prst="line">
          <a:avLst/>
        </a:prstGeom>
        <a:solidFill>
          <a:schemeClr val="accent5">
            <a:hueOff val="-5535448"/>
            <a:satOff val="19388"/>
            <a:lumOff val="3529"/>
            <a:alphaOff val="0"/>
          </a:schemeClr>
        </a:solidFill>
        <a:ln w="12700" cap="flat" cmpd="sng" algn="ctr">
          <a:solidFill>
            <a:schemeClr val="accent5">
              <a:hueOff val="-5535448"/>
              <a:satOff val="19388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61AE3F-1A0E-4FDC-B789-A0286E93D006}">
      <dsp:nvSpPr>
        <dsp:cNvPr id="0" name=""/>
        <dsp:cNvSpPr/>
      </dsp:nvSpPr>
      <dsp:spPr>
        <a:xfrm>
          <a:off x="0" y="3433616"/>
          <a:ext cx="5153056" cy="1144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Predicts the Churn and returns the result as  JSON</a:t>
          </a:r>
        </a:p>
      </dsp:txBody>
      <dsp:txXfrm>
        <a:off x="0" y="3433616"/>
        <a:ext cx="5153056" cy="1144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60018-B94F-5B45-B64E-4BD5F14E458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965D7-8C9D-664C-BBB5-EE3C3D787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+mj-lt"/>
              </a:rPr>
              <a:t>A bank is looking to reduce customer churn by implementing a churn predictor tool.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+mj-lt"/>
              </a:rPr>
              <a:t>What will it be used for? The tool would allow customer service reps to input key details about a customer before speaking with them, and then use machine learning to predict the likelihood of that customer churning.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+mj-lt"/>
              </a:rPr>
              <a:t>The goal is to enable reps to proactively address any issues or concerns a customer may have, and hopefully retain the customer before they decide to leave the bank.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+mj-lt"/>
              </a:rPr>
              <a:t>Objective - The bank hopes that this tool will lead to increased customer retention and ultimately improved financial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2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0 (customers who didn't churn) is 0.88, which means that out of all the customers predicted as not churning, 88% actually didn't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0 is 0.85, which means that out of all the customers who actually didn't churn, the model correctly identified 85%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0 is 0.86, which is the harmonic mean of precision and recall. It takes into account both metrics and provides a balanced score.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1 (customers who churned) is 0.45, which means that out of all the customers predicted as churning, only 45% actually churned.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1 is 0.51, which means that out of all the customers who actually churned, the model correctly identified 51%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1 is 0.48.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overall accuracy of the model is 0.78, which means that it correctly predicted the churn status of 78% of the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macro average of precision, recall, and F1-score is 0.66, 0.68, and 0.67 respectively. The macro average treats each class equally and doesn't take into account class imbalance.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weighted average of precision, recall, and F1-score is 0.79, 0.78, and 0.78 respectively. The weighted average takes into account class imbalance and is influenced more by the larger class (class 0 in this case).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0 (customers who didn't churn) is 0.88, which means that out of all the customers predicted as not churning, 88% actually didn't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0 is 0.85, which means that out of all the customers who actually didn't churn, the model correctly identified 85%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0 is 0.86, which is the harmonic mean of precision and recall. It takes into account both metrics and provides a balanced score.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1 (customers who churned) is 0.45, which means that out of all the customers predicted as churning, only 45% actually churned.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1 is 0.51, which means that out of all the customers who actually churned, the model correctly identified 51%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1 is 0.48.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overall accuracy of the model is 0.78, which means that it correctly predicted the churn status of 78% of the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macro average of precision, recall, and F1-score is 0.66, 0.68, and 0.67 respectively. The macro average treats each class equally and doesn't take into account class imbalance.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weighted average of precision, recall, and F1-score is 0.79, 0.78, and 0.78 respectively. The weighted average takes into account class imbalance and is influenced more by the larger class (class 0 in this case).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0 (customers who didn't churn) is 0.88, which means that out of all the customers predicted as not churning, 88% actually didn't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0 is 0.85, which means that out of all the customers who actually didn't churn, the model correctly identified 85%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0 is 0.86, which is the harmonic mean of precision and recall. It takes into account both metrics and provides a balanced score.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1 (customers who churned) is 0.45, which means that out of all the customers predicted as churning, only 45% actually churned.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1 is 0.51, which means that out of all the customers who actually churned, the model correctly identified 51%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1 is 0.48.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overall accuracy of the model is 0.78, which means that it correctly predicted the churn status of 78% of the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macro average of precision, recall, and F1-score is 0.66, 0.68, and 0.67 respectively. The macro average treats each class equally and doesn't take into account class imbalance.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weighted average of precision, recall, and F1-score is 0.79, 0.78, and 0.78 respectively. The weighted average takes into account class imbalance and is influenced more by the larger class (class 0 in this case).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0 (customers who didn't churn) is 0.88, which means that out of all the customers predicted as not churning, 88% actually didn't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0 is 0.85, which means that out of all the customers who actually didn't churn, the model correctly identified 85%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0 is 0.86, which is the harmonic mean of precision and recall. It takes into account both metrics and provides a balanced score.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precision for class 1 (customers who churned) is 0.45, which means that out of all the customers predicted as churning, only 45% actually churned.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recall for class 1 is 0.51, which means that out of all the customers who actually churned, the model correctly identified 51% of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F1-score for class 1 is 0.48.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overall accuracy of the model is 0.78, which means that it correctly predicted the churn status of 78% of the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macro average of precision, recall, and F1-score is 0.66, 0.68, and 0.67 respectively. The macro average treats each class equally and doesn't take into account class imbalance.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weighted average of precision, recall, and F1-score is 0.79, 0.78, and 0.78 respectively. The weighted average takes into account class imbalance and is influenced more by the larger class (class 0 in this case).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43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Precision for class 0: 0.87, meaning that 87% of customers predicted as not churning actually didn't churn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Recall for class 0: 0.97, meaning that 97% of customers who actually didn't churn were correctly identified by the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F1-score for class 0: 0.92, a balanced score that takes into account both precision and recall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Precision for class 1: 0.77, meaning that 77% of customers predicted as churning actually churned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Recall for class 1: 0.40, meaning that only 40% of customers who actually churned were correctly identified by the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F1-score for class 1: 0.53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Overall accuracy: 0.86, meaning that the model correctly predicted the churn status of 86% of customers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Macro average of precision, recall, and F1-score: 0.82, 0.69, and 0.72 respectively, treating each class equally and not accounting for class imbalance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Weighted average of precision, recall, and F1-score: 0.85, 0.86, and 0.84 respectively, taking into account class imbalance and influenced more by the larger class (class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5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7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run through – Precision score of 87% Recall 97% f1-score of 92% for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Precision score of 81% Recall 46% f1-score of 58% for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07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7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965D7-8C9D-664C-BBB5-EE3C3D787B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6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6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6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6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9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2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1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70" r:id="rId6"/>
    <p:sldLayoutId id="2147483765" r:id="rId7"/>
    <p:sldLayoutId id="2147483766" r:id="rId8"/>
    <p:sldLayoutId id="2147483767" r:id="rId9"/>
    <p:sldLayoutId id="2147483769" r:id="rId10"/>
    <p:sldLayoutId id="214748376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7005-A66B-AEF9-FF97-A9121E161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68964"/>
            <a:ext cx="5598097" cy="28196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Project 4</a:t>
            </a:r>
            <a:br>
              <a:rPr lang="en-US" sz="3800"/>
            </a:br>
            <a:br>
              <a:rPr lang="en-US" sz="3800"/>
            </a:br>
            <a:r>
              <a:rPr lang="en-US" sz="3800"/>
              <a:t>Predicting Bank Churn for customers</a:t>
            </a:r>
            <a:br>
              <a:rPr lang="en-US" sz="3800" b="1"/>
            </a:br>
            <a:r>
              <a:rPr lang="en-US" sz="380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6EBE6-6843-8AF6-F74E-AEEEF4AAA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902206"/>
            <a:ext cx="5598097" cy="22405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Lucie Mullany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Olive McKenzie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Siobhan Brindley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0">
                <a:effectLst/>
                <a:latin typeface="+mj-lt"/>
              </a:rPr>
              <a:t>Abdul-Kareem Abdul-Rahman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 black umbrella over a piggybank">
            <a:extLst>
              <a:ext uri="{FF2B5EF4-FFF2-40B4-BE49-F238E27FC236}">
                <a16:creationId xmlns:a16="http://schemas.microsoft.com/office/drawing/2014/main" id="{F9AF3B83-B2B3-459F-DB27-2E28FF788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4" r="17905" b="-1"/>
          <a:stretch/>
        </p:blipFill>
        <p:spPr>
          <a:xfrm>
            <a:off x="648031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405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CCED9-48B0-E0D4-172E-E5140AD2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752" y="552782"/>
            <a:ext cx="5919373" cy="1611920"/>
          </a:xfrm>
        </p:spPr>
        <p:txBody>
          <a:bodyPr>
            <a:normAutofit/>
          </a:bodyPr>
          <a:lstStyle/>
          <a:p>
            <a:r>
              <a:rPr lang="en-US" dirty="0" err="1"/>
              <a:t>Optimising</a:t>
            </a:r>
            <a:r>
              <a:rPr lang="en-US" dirty="0"/>
              <a:t> the best KNN model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355E7916-8011-91D3-DBEC-19084970D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2" r="25778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D7AF-7F36-12CB-289D-EF511289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3" y="2391994"/>
            <a:ext cx="5904056" cy="3913223"/>
          </a:xfrm>
        </p:spPr>
        <p:txBody>
          <a:bodyPr anchor="t"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effectLst/>
                <a:latin typeface="+mj-lt"/>
              </a:rPr>
              <a:t>Perform hyperparameter optimisation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effectLst/>
                <a:latin typeface="+mj-lt"/>
              </a:rPr>
              <a:t>from </a:t>
            </a:r>
            <a:r>
              <a:rPr lang="en-GB" sz="1400" b="0" i="0" u="none" strike="noStrike" dirty="0" err="1">
                <a:effectLst/>
                <a:latin typeface="+mj-lt"/>
              </a:rPr>
              <a:t>sklearn.model_selection</a:t>
            </a:r>
            <a:r>
              <a:rPr lang="en-GB" sz="1400" b="0" i="0" u="none" strike="noStrike" dirty="0">
                <a:effectLst/>
                <a:latin typeface="+mj-lt"/>
              </a:rPr>
              <a:t> import </a:t>
            </a:r>
            <a:r>
              <a:rPr lang="en-GB" sz="1400" b="0" i="0" u="none" strike="noStrike" dirty="0" err="1">
                <a:effectLst/>
                <a:latin typeface="+mj-lt"/>
              </a:rPr>
              <a:t>GridSearchCV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 err="1">
                <a:effectLst/>
                <a:latin typeface="+mj-lt"/>
              </a:rPr>
              <a:t>grid_params</a:t>
            </a:r>
            <a:r>
              <a:rPr lang="en-GB" sz="1400" b="0" i="0" u="none" strike="noStrike" dirty="0">
                <a:effectLst/>
                <a:latin typeface="+mj-lt"/>
              </a:rPr>
              <a:t> = { '</a:t>
            </a:r>
            <a:r>
              <a:rPr lang="en-GB" sz="1400" b="0" i="0" u="none" strike="noStrike" dirty="0" err="1">
                <a:effectLst/>
                <a:latin typeface="+mj-lt"/>
              </a:rPr>
              <a:t>n_neighbors</a:t>
            </a:r>
            <a:r>
              <a:rPr lang="en-GB" sz="1400" b="0" i="0" u="none" strike="noStrike" dirty="0">
                <a:effectLst/>
                <a:latin typeface="+mj-lt"/>
              </a:rPr>
              <a:t>' : [5,7,9,11,13,15],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effectLst/>
                <a:latin typeface="+mj-lt"/>
              </a:rPr>
              <a:t>               'weights' : ['</a:t>
            </a:r>
            <a:r>
              <a:rPr lang="en-GB" sz="1400" b="0" i="0" u="none" strike="noStrike" dirty="0" err="1">
                <a:effectLst/>
                <a:latin typeface="+mj-lt"/>
              </a:rPr>
              <a:t>uniform','distance</a:t>
            </a:r>
            <a:r>
              <a:rPr lang="en-GB" sz="1400" b="0" i="0" u="none" strike="noStrike" dirty="0">
                <a:effectLst/>
                <a:latin typeface="+mj-lt"/>
              </a:rPr>
              <a:t>'],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effectLst/>
                <a:latin typeface="+mj-lt"/>
              </a:rPr>
              <a:t>               'metric' : ['</a:t>
            </a:r>
            <a:r>
              <a:rPr lang="en-GB" sz="1400" b="0" i="0" u="none" strike="noStrike" dirty="0" err="1">
                <a:effectLst/>
                <a:latin typeface="+mj-lt"/>
              </a:rPr>
              <a:t>minkowski</a:t>
            </a:r>
            <a:r>
              <a:rPr lang="en-GB" sz="1400" b="0" i="0" u="none" strike="noStrike" dirty="0">
                <a:effectLst/>
                <a:latin typeface="+mj-lt"/>
              </a:rPr>
              <a:t>','</a:t>
            </a:r>
            <a:r>
              <a:rPr lang="en-GB" sz="1400" b="0" i="0" u="none" strike="noStrike" dirty="0" err="1">
                <a:effectLst/>
                <a:latin typeface="+mj-lt"/>
              </a:rPr>
              <a:t>euclidean</a:t>
            </a:r>
            <a:r>
              <a:rPr lang="en-GB" sz="1400" b="0" i="0" u="none" strike="noStrike" dirty="0">
                <a:effectLst/>
                <a:latin typeface="+mj-lt"/>
              </a:rPr>
              <a:t>','</a:t>
            </a:r>
            <a:r>
              <a:rPr lang="en-GB" sz="1400" b="0" i="0" u="none" strike="noStrike" dirty="0" err="1">
                <a:effectLst/>
                <a:latin typeface="+mj-lt"/>
              </a:rPr>
              <a:t>manhattan</a:t>
            </a:r>
            <a:r>
              <a:rPr lang="en-GB" sz="1400" b="0" i="0" u="none" strike="noStrike" dirty="0">
                <a:effectLst/>
                <a:latin typeface="+mj-lt"/>
              </a:rPr>
              <a:t>']}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 err="1">
                <a:effectLst/>
                <a:latin typeface="+mj-lt"/>
              </a:rPr>
              <a:t>gs</a:t>
            </a:r>
            <a:r>
              <a:rPr lang="en-GB" sz="1400" b="0" i="0" u="none" strike="noStrike" dirty="0">
                <a:effectLst/>
                <a:latin typeface="+mj-lt"/>
              </a:rPr>
              <a:t> = </a:t>
            </a:r>
            <a:r>
              <a:rPr lang="en-GB" sz="1400" b="0" i="0" u="none" strike="noStrike" dirty="0" err="1">
                <a:effectLst/>
                <a:latin typeface="+mj-lt"/>
              </a:rPr>
              <a:t>GridSearchCV</a:t>
            </a:r>
            <a:r>
              <a:rPr lang="en-GB" sz="1400" b="0" i="0" u="none" strike="noStrike" dirty="0">
                <a:effectLst/>
                <a:latin typeface="+mj-lt"/>
              </a:rPr>
              <a:t>(</a:t>
            </a:r>
            <a:r>
              <a:rPr lang="en-GB" sz="1400" b="0" i="0" u="none" strike="noStrike" dirty="0" err="1">
                <a:effectLst/>
                <a:latin typeface="+mj-lt"/>
              </a:rPr>
              <a:t>KNeighborsClassifier</a:t>
            </a:r>
            <a:r>
              <a:rPr lang="en-GB" sz="1400" b="0" i="0" u="none" strike="noStrike" dirty="0">
                <a:effectLst/>
                <a:latin typeface="+mj-lt"/>
              </a:rPr>
              <a:t>(), </a:t>
            </a:r>
            <a:r>
              <a:rPr lang="en-GB" sz="1400" b="0" i="0" u="none" strike="noStrike" dirty="0" err="1">
                <a:effectLst/>
                <a:latin typeface="+mj-lt"/>
              </a:rPr>
              <a:t>grid_params</a:t>
            </a:r>
            <a:r>
              <a:rPr lang="en-GB" sz="1400" b="0" i="0" u="none" strike="noStrike" dirty="0">
                <a:effectLst/>
                <a:latin typeface="+mj-lt"/>
              </a:rPr>
              <a:t>, verbose = 1, cv=5, </a:t>
            </a:r>
            <a:r>
              <a:rPr lang="en-GB" sz="1400" b="0" i="0" u="none" strike="noStrike" dirty="0" err="1">
                <a:effectLst/>
                <a:latin typeface="+mj-lt"/>
              </a:rPr>
              <a:t>n_jobs</a:t>
            </a:r>
            <a:r>
              <a:rPr lang="en-GB" sz="1400" b="0" i="0" u="none" strike="noStrike" dirty="0">
                <a:effectLst/>
                <a:latin typeface="+mj-lt"/>
              </a:rPr>
              <a:t> = -1)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 err="1">
                <a:effectLst/>
                <a:latin typeface="+mj-lt"/>
              </a:rPr>
              <a:t>g_res</a:t>
            </a:r>
            <a:r>
              <a:rPr lang="en-GB" sz="1400" b="0" i="0" u="none" strike="noStrike" dirty="0">
                <a:effectLst/>
                <a:latin typeface="+mj-lt"/>
              </a:rPr>
              <a:t> = </a:t>
            </a:r>
            <a:r>
              <a:rPr lang="en-GB" sz="1400" b="0" i="0" u="none" strike="noStrike" dirty="0" err="1">
                <a:effectLst/>
                <a:latin typeface="+mj-lt"/>
              </a:rPr>
              <a:t>gs.fit</a:t>
            </a:r>
            <a:r>
              <a:rPr lang="en-GB" sz="1400" b="0" i="0" u="none" strike="noStrike" dirty="0">
                <a:effectLst/>
                <a:latin typeface="+mj-lt"/>
              </a:rPr>
              <a:t>(X_train_2, </a:t>
            </a:r>
            <a:r>
              <a:rPr lang="en-GB" sz="1400" b="0" i="0" u="none" strike="noStrike" dirty="0" err="1">
                <a:effectLst/>
                <a:latin typeface="+mj-lt"/>
              </a:rPr>
              <a:t>y_train</a:t>
            </a:r>
            <a:r>
              <a:rPr lang="en-GB" sz="1400" b="0" i="0" u="none" strike="noStrike" dirty="0">
                <a:effectLst/>
                <a:latin typeface="+mj-lt"/>
              </a:rPr>
              <a:t>)</a:t>
            </a:r>
            <a:endParaRPr lang="en-GB" sz="1400" b="0" dirty="0">
              <a:effectLst/>
              <a:latin typeface="+mj-lt"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>
                <a:effectLst/>
                <a:latin typeface="+mj-lt"/>
              </a:rPr>
              <a:t>identify the best parameters based off the optimisation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 err="1">
                <a:effectLst/>
                <a:latin typeface="+mj-lt"/>
              </a:rPr>
              <a:t>g_res.best_params</a:t>
            </a:r>
            <a:r>
              <a:rPr lang="en-GB" sz="1400" b="0" i="0" u="none" strike="noStrike" dirty="0">
                <a:effectLst/>
                <a:latin typeface="+mj-lt"/>
              </a:rPr>
              <a:t>_</a:t>
            </a:r>
            <a:endParaRPr lang="en-GB" sz="1400" b="0" dirty="0">
              <a:effectLst/>
              <a:latin typeface="+mj-lt"/>
            </a:endParaRPr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GB" sz="1400" b="0" dirty="0">
                <a:effectLst/>
                <a:latin typeface="+mj-lt"/>
              </a:rPr>
            </a:br>
            <a:r>
              <a:rPr lang="en-GB" sz="1400" b="0" i="0" u="none" strike="noStrike" dirty="0">
                <a:effectLst/>
                <a:latin typeface="+mj-lt"/>
              </a:rPr>
              <a:t>{'metric': '</a:t>
            </a:r>
            <a:r>
              <a:rPr lang="en-GB" sz="1400" b="0" i="0" u="none" strike="noStrike" dirty="0" err="1">
                <a:effectLst/>
                <a:latin typeface="+mj-lt"/>
              </a:rPr>
              <a:t>minkowski</a:t>
            </a:r>
            <a:r>
              <a:rPr lang="en-GB" sz="1400" b="0" i="0" u="none" strike="noStrike" dirty="0">
                <a:effectLst/>
                <a:latin typeface="+mj-lt"/>
              </a:rPr>
              <a:t>', '</a:t>
            </a:r>
            <a:r>
              <a:rPr lang="en-GB" sz="1400" b="0" i="0" u="none" strike="noStrike" dirty="0" err="1">
                <a:effectLst/>
                <a:latin typeface="+mj-lt"/>
              </a:rPr>
              <a:t>n_neighbors</a:t>
            </a:r>
            <a:r>
              <a:rPr lang="en-GB" sz="1400" b="0" i="0" u="none" strike="noStrike" dirty="0">
                <a:effectLst/>
                <a:latin typeface="+mj-lt"/>
              </a:rPr>
              <a:t>': 15, 'weights': 'uniform'}</a:t>
            </a:r>
            <a:endParaRPr lang="en-GB" sz="1400" b="0" dirty="0">
              <a:effectLst/>
              <a:latin typeface="+mj-lt"/>
            </a:endParaRPr>
          </a:p>
          <a:p>
            <a:pPr>
              <a:lnSpc>
                <a:spcPct val="100000"/>
              </a:lnSpc>
            </a:pPr>
            <a:br>
              <a:rPr lang="en-GB" sz="1400" dirty="0">
                <a:latin typeface="+mj-lt"/>
              </a:rPr>
            </a:b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646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0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7" name="Freeform: Shape 820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1736D-B73C-4887-ADB7-2DF2FE1E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Optimised Model Results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B198FE-0268-1205-99AB-CB41B714A7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94" y="3266269"/>
            <a:ext cx="6963812" cy="28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8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odes on papers">
            <a:extLst>
              <a:ext uri="{FF2B5EF4-FFF2-40B4-BE49-F238E27FC236}">
                <a16:creationId xmlns:a16="http://schemas.microsoft.com/office/drawing/2014/main" id="{DE1F181E-7088-31D6-702B-E22D750EE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98" r="-1" b="1211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CBC39-8F39-E279-EA86-BC99A845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6045327" cy="1305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4759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6177EE-1356-4ED0-8FF0-61CF8817E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366681"/>
            <a:ext cx="12192000" cy="4491318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D650B-39AD-C0CA-AB2F-F0039112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910470" cy="2023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Initialising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D004A-410D-01D8-589C-5C7722B17FA9}"/>
              </a:ext>
            </a:extLst>
          </p:cNvPr>
          <p:cNvSpPr txBox="1"/>
          <p:nvPr/>
        </p:nvSpPr>
        <p:spPr>
          <a:xfrm>
            <a:off x="6694998" y="552782"/>
            <a:ext cx="4887402" cy="2023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Dropped the Customer ID and exited columns</a:t>
            </a:r>
          </a:p>
          <a:p>
            <a:pPr marL="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Accuracy Score for first model 81%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701155-A9A9-926A-CE4C-88DDB2FA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76" y="3627361"/>
            <a:ext cx="5057540" cy="2394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20C2D8-4A2E-B099-246D-AC610942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758716"/>
            <a:ext cx="5057540" cy="21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6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D650B-39AD-C0CA-AB2F-F0039112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951" y="333485"/>
            <a:ext cx="8440097" cy="83933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Resampling the 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6E05-6B4A-9ED8-6EFF-80EA7107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7" y="1617410"/>
            <a:ext cx="7772400" cy="2542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66F16-D19E-4258-3865-EBC7C02CCD88}"/>
              </a:ext>
            </a:extLst>
          </p:cNvPr>
          <p:cNvSpPr txBox="1"/>
          <p:nvPr/>
        </p:nvSpPr>
        <p:spPr>
          <a:xfrm>
            <a:off x="8905461" y="1808922"/>
            <a:ext cx="2723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the module </a:t>
            </a:r>
            <a:r>
              <a:rPr lang="en-US" dirty="0" err="1"/>
              <a:t>RandomOversampler</a:t>
            </a:r>
            <a:r>
              <a:rPr lang="en-US" dirty="0"/>
              <a:t> from the imbalanced-learn library to resample the data</a:t>
            </a:r>
          </a:p>
        </p:txBody>
      </p:sp>
    </p:spTree>
    <p:extLst>
      <p:ext uri="{BB962C8B-B14F-4D97-AF65-F5344CB8AC3E}">
        <p14:creationId xmlns:p14="http://schemas.microsoft.com/office/powerpoint/2010/main" val="151792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B4B5F49-5045-4184-BB65-000ABE469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712A3955-38E9-4AFE-95D7-7FF66CD6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D650B-39AD-C0CA-AB2F-F0039112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992" y="552782"/>
            <a:ext cx="4628133" cy="1154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Resampled Data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28E8A-6D9E-D227-4C28-D2636494EC6E}"/>
              </a:ext>
            </a:extLst>
          </p:cNvPr>
          <p:cNvSpPr txBox="1"/>
          <p:nvPr/>
        </p:nvSpPr>
        <p:spPr>
          <a:xfrm>
            <a:off x="7032981" y="2391995"/>
            <a:ext cx="4616157" cy="3174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The accuracy score of the rebalanced data was 71%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2595E-8146-60D0-C3A0-BDADB35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6" y="4050088"/>
            <a:ext cx="4429987" cy="1945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A300B-0FDF-CFDC-A596-36FD72974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67"/>
          <a:stretch/>
        </p:blipFill>
        <p:spPr>
          <a:xfrm>
            <a:off x="319566" y="1707493"/>
            <a:ext cx="4429987" cy="19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4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C622F-B24D-52BC-29D6-929A1AFA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14232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Final Optimised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D722C-5D42-64EA-1746-70DD0EF9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01" y="663960"/>
            <a:ext cx="5411599" cy="5021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24573-6495-3649-741F-B4DFF16A9FD9}"/>
              </a:ext>
            </a:extLst>
          </p:cNvPr>
          <p:cNvSpPr txBox="1"/>
          <p:nvPr/>
        </p:nvSpPr>
        <p:spPr>
          <a:xfrm>
            <a:off x="755374" y="2981739"/>
            <a:ext cx="3836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accuracy score was 80.88%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2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781AF0-B052-41F6-B272-5C055E51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5DAC5-53AF-426E-BD40-B6DD78ED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93949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 dirty="0"/>
              <a:t>Decision Tree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26E94-2BB0-A63C-8DE7-EB1B1452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3" r="-1" b="9613"/>
          <a:stretch/>
        </p:blipFill>
        <p:spPr>
          <a:xfrm>
            <a:off x="4191004" y="226212"/>
            <a:ext cx="3806942" cy="30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2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013DDF-CB01-E7F2-FD4A-AFF9057D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4071" y="47580"/>
            <a:ext cx="10972800" cy="85559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/>
              <a:t>Decision Tree Classifier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C322B-B10A-0942-AF26-63DEF53F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5" y="1424241"/>
            <a:ext cx="3234223" cy="2403576"/>
          </a:xfrm>
          <a:prstGeom prst="rect">
            <a:avLst/>
          </a:prstGeom>
        </p:spPr>
      </p:pic>
      <p:graphicFrame>
        <p:nvGraphicFramePr>
          <p:cNvPr id="6" name="Table 17">
            <a:extLst>
              <a:ext uri="{FF2B5EF4-FFF2-40B4-BE49-F238E27FC236}">
                <a16:creationId xmlns:a16="http://schemas.microsoft.com/office/drawing/2014/main" id="{02565D25-3DD2-FB0C-FBE0-164314AF7F26}"/>
              </a:ext>
            </a:extLst>
          </p:cNvPr>
          <p:cNvGraphicFramePr>
            <a:graphicFrameLocks noGrp="1"/>
          </p:cNvGraphicFramePr>
          <p:nvPr/>
        </p:nvGraphicFramePr>
        <p:xfrm>
          <a:off x="3674206" y="1424241"/>
          <a:ext cx="6446309" cy="2175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231">
                  <a:extLst>
                    <a:ext uri="{9D8B030D-6E8A-4147-A177-3AD203B41FA5}">
                      <a16:colId xmlns:a16="http://schemas.microsoft.com/office/drawing/2014/main" val="4133384413"/>
                    </a:ext>
                  </a:extLst>
                </a:gridCol>
                <a:gridCol w="1555057">
                  <a:extLst>
                    <a:ext uri="{9D8B030D-6E8A-4147-A177-3AD203B41FA5}">
                      <a16:colId xmlns:a16="http://schemas.microsoft.com/office/drawing/2014/main" val="929958036"/>
                    </a:ext>
                  </a:extLst>
                </a:gridCol>
                <a:gridCol w="1035687">
                  <a:extLst>
                    <a:ext uri="{9D8B030D-6E8A-4147-A177-3AD203B41FA5}">
                      <a16:colId xmlns:a16="http://schemas.microsoft.com/office/drawing/2014/main" val="3633579140"/>
                    </a:ext>
                  </a:extLst>
                </a:gridCol>
                <a:gridCol w="1050962">
                  <a:extLst>
                    <a:ext uri="{9D8B030D-6E8A-4147-A177-3AD203B41FA5}">
                      <a16:colId xmlns:a16="http://schemas.microsoft.com/office/drawing/2014/main" val="3570210202"/>
                    </a:ext>
                  </a:extLst>
                </a:gridCol>
                <a:gridCol w="1295372">
                  <a:extLst>
                    <a:ext uri="{9D8B030D-6E8A-4147-A177-3AD203B41FA5}">
                      <a16:colId xmlns:a16="http://schemas.microsoft.com/office/drawing/2014/main" val="1451490126"/>
                    </a:ext>
                  </a:extLst>
                </a:gridCol>
              </a:tblGrid>
              <a:tr h="725015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precision 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recall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f1-score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support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450720860"/>
                  </a:ext>
                </a:extLst>
              </a:tr>
              <a:tr h="72501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Not Churned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0.88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0.85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0.86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1607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2513945884"/>
                  </a:ext>
                </a:extLst>
              </a:tr>
              <a:tr h="72501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Churned 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0.45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0.51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0.48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393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3551276848"/>
                  </a:ext>
                </a:extLst>
              </a:tr>
            </a:tbl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2D76BBF-6550-BB49-E25B-74454188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95384" y="798385"/>
            <a:ext cx="9057212" cy="855593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603504">
              <a:lnSpc>
                <a:spcPct val="100000"/>
              </a:lnSpc>
              <a:spcBef>
                <a:spcPts val="660"/>
              </a:spcBef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Initial Decision Tree had an accuracy score of 77.95%</a:t>
            </a:r>
            <a:endParaRPr lang="en-US" sz="2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D755E-46D7-617C-7D17-A593700BC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8000"/>
          </a:blip>
          <a:srcRect t="11273" r="-1" b="9613"/>
          <a:stretch/>
        </p:blipFill>
        <p:spPr>
          <a:xfrm>
            <a:off x="10586754" y="219546"/>
            <a:ext cx="1226963" cy="9706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7F4112-5651-220B-11B1-6B66F7359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6" r="-1" b="-1"/>
          <a:stretch/>
        </p:blipFill>
        <p:spPr>
          <a:xfrm>
            <a:off x="7592548" y="4009519"/>
            <a:ext cx="3880823" cy="259528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7EC51-D774-0B5A-9BEA-90F9795C3E33}"/>
              </a:ext>
            </a:extLst>
          </p:cNvPr>
          <p:cNvSpPr txBox="1"/>
          <p:nvPr/>
        </p:nvSpPr>
        <p:spPr>
          <a:xfrm>
            <a:off x="57475" y="4865855"/>
            <a:ext cx="7221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sz="2800" dirty="0"/>
              <a:t>Reducing the number of features in the model increased the accuracy to 79%</a:t>
            </a:r>
          </a:p>
        </p:txBody>
      </p:sp>
    </p:spTree>
    <p:extLst>
      <p:ext uri="{BB962C8B-B14F-4D97-AF65-F5344CB8AC3E}">
        <p14:creationId xmlns:p14="http://schemas.microsoft.com/office/powerpoint/2010/main" val="429328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0401A-F061-DC4F-8E8F-A3DF3688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3"/>
            <a:ext cx="3083981" cy="820484"/>
          </a:xfrm>
        </p:spPr>
        <p:txBody>
          <a:bodyPr>
            <a:normAutofit fontScale="90000"/>
          </a:bodyPr>
          <a:lstStyle/>
          <a:p>
            <a:r>
              <a:rPr lang="en-GB" dirty="0"/>
              <a:t>Grid Search CV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97E4-557A-95C4-102F-C2EB66B9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12457"/>
            <a:ext cx="3300446" cy="3599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92D050"/>
                </a:solidFill>
                <a:latin typeface="+mj-lt"/>
              </a:rPr>
              <a:t>Best hyperparameters:  </a:t>
            </a:r>
          </a:p>
          <a:p>
            <a:pPr marL="0" indent="0">
              <a:buNone/>
            </a:pPr>
            <a:endParaRPr lang="en-GB" b="1" dirty="0">
              <a:solidFill>
                <a:srgbClr val="92D050"/>
              </a:solidFill>
              <a:latin typeface="+mj-lt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92D050"/>
                </a:solidFill>
                <a:latin typeface="+mj-lt"/>
              </a:rPr>
              <a:t>- max_depth : 5,  </a:t>
            </a:r>
          </a:p>
          <a:p>
            <a:pPr>
              <a:buFontTx/>
              <a:buChar char="-"/>
            </a:pPr>
            <a:r>
              <a:rPr lang="en-GB" b="1" dirty="0">
                <a:solidFill>
                  <a:srgbClr val="92D050"/>
                </a:solidFill>
                <a:latin typeface="+mj-lt"/>
              </a:rPr>
              <a:t> max_features: 6</a:t>
            </a:r>
          </a:p>
          <a:p>
            <a:pPr>
              <a:buFontTx/>
              <a:buChar char="-"/>
            </a:pPr>
            <a:r>
              <a:rPr lang="en-GB" b="1" dirty="0">
                <a:solidFill>
                  <a:srgbClr val="92D050"/>
                </a:solidFill>
                <a:latin typeface="+mj-lt"/>
              </a:rPr>
              <a:t> min_samples_leaf: 1</a:t>
            </a:r>
          </a:p>
          <a:p>
            <a:pPr>
              <a:buFontTx/>
              <a:buChar char="-"/>
            </a:pPr>
            <a:r>
              <a:rPr lang="en-GB" b="1" dirty="0">
                <a:solidFill>
                  <a:srgbClr val="92D050"/>
                </a:solidFill>
                <a:latin typeface="+mj-lt"/>
              </a:rPr>
              <a:t> min_samples_split: 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8E913-9C81-8E4D-8C91-B893107A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20" y="810563"/>
            <a:ext cx="7528140" cy="463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B91A1-43CF-F3BC-9F31-D8B889904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7000"/>
          </a:blip>
          <a:srcRect t="11273" r="-1" b="9613"/>
          <a:stretch/>
        </p:blipFill>
        <p:spPr>
          <a:xfrm>
            <a:off x="10772791" y="5709716"/>
            <a:ext cx="1451443" cy="11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4F2F2-8FD0-5FE0-77D8-421E41F1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206945"/>
            <a:ext cx="5369169" cy="9890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Scope</a:t>
            </a:r>
          </a:p>
        </p:txBody>
      </p:sp>
      <p:pic>
        <p:nvPicPr>
          <p:cNvPr id="14" name="Picture 13" descr="Light bulb on yellow background with sketched light beams and cord">
            <a:extLst>
              <a:ext uri="{FF2B5EF4-FFF2-40B4-BE49-F238E27FC236}">
                <a16:creationId xmlns:a16="http://schemas.microsoft.com/office/drawing/2014/main" id="{06484D79-4C3A-639D-32F8-44F77DF6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99" r="174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4DECF-C9EC-4A55-F890-82D3D3279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1649506"/>
            <a:ext cx="5355276" cy="465571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i="0" dirty="0"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A bank is looking to reduce customer churn by implementing a churn predictor tool.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b="0" i="0" dirty="0"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What will it be used for?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b="0" i="0" dirty="0"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+mj-lt"/>
              </a:rPr>
              <a:t>What outcome are we hoping for?</a:t>
            </a:r>
          </a:p>
          <a:p>
            <a:pPr>
              <a:lnSpc>
                <a:spcPct val="100000"/>
              </a:lnSpc>
            </a:pPr>
            <a:br>
              <a:rPr lang="en-GB" sz="1800" dirty="0">
                <a:latin typeface="+mj-lt"/>
              </a:rPr>
            </a:b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68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13B2A7-A44E-4940-9367-4788F2807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BF9A7D-DF04-4422-981B-76DFC720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5937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D755E-46D7-617C-7D17-A593700B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8000"/>
          </a:blip>
          <a:srcRect t="11273" r="-1" b="9613"/>
          <a:stretch/>
        </p:blipFill>
        <p:spPr>
          <a:xfrm>
            <a:off x="10586754" y="219546"/>
            <a:ext cx="1226963" cy="9706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53BE38-6CD3-2F8B-5582-1D4B8124A952}"/>
              </a:ext>
            </a:extLst>
          </p:cNvPr>
          <p:cNvSpPr txBox="1">
            <a:spLocks/>
          </p:cNvSpPr>
          <p:nvPr/>
        </p:nvSpPr>
        <p:spPr>
          <a:xfrm>
            <a:off x="847493" y="361524"/>
            <a:ext cx="9861416" cy="6721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Tuned DTC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30C46F-658E-1CCD-E6FD-1EA7718AD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5" y="2473822"/>
            <a:ext cx="5246790" cy="3902926"/>
          </a:xfrm>
          <a:prstGeom prst="rect">
            <a:avLst/>
          </a:prstGeom>
        </p:spPr>
      </p:pic>
      <p:graphicFrame>
        <p:nvGraphicFramePr>
          <p:cNvPr id="14" name="Table 17">
            <a:extLst>
              <a:ext uri="{FF2B5EF4-FFF2-40B4-BE49-F238E27FC236}">
                <a16:creationId xmlns:a16="http://schemas.microsoft.com/office/drawing/2014/main" id="{458764E6-C38A-DD2A-1BA2-BA74675EB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31387"/>
              </p:ext>
            </p:extLst>
          </p:nvPr>
        </p:nvGraphicFramePr>
        <p:xfrm>
          <a:off x="6096000" y="2873300"/>
          <a:ext cx="5588950" cy="2546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03">
                  <a:extLst>
                    <a:ext uri="{9D8B030D-6E8A-4147-A177-3AD203B41FA5}">
                      <a16:colId xmlns:a16="http://schemas.microsoft.com/office/drawing/2014/main" val="4133384413"/>
                    </a:ext>
                  </a:extLst>
                </a:gridCol>
                <a:gridCol w="1348235">
                  <a:extLst>
                    <a:ext uri="{9D8B030D-6E8A-4147-A177-3AD203B41FA5}">
                      <a16:colId xmlns:a16="http://schemas.microsoft.com/office/drawing/2014/main" val="929958036"/>
                    </a:ext>
                  </a:extLst>
                </a:gridCol>
                <a:gridCol w="897940">
                  <a:extLst>
                    <a:ext uri="{9D8B030D-6E8A-4147-A177-3AD203B41FA5}">
                      <a16:colId xmlns:a16="http://schemas.microsoft.com/office/drawing/2014/main" val="3633579140"/>
                    </a:ext>
                  </a:extLst>
                </a:gridCol>
                <a:gridCol w="911184">
                  <a:extLst>
                    <a:ext uri="{9D8B030D-6E8A-4147-A177-3AD203B41FA5}">
                      <a16:colId xmlns:a16="http://schemas.microsoft.com/office/drawing/2014/main" val="3570210202"/>
                    </a:ext>
                  </a:extLst>
                </a:gridCol>
                <a:gridCol w="1123088">
                  <a:extLst>
                    <a:ext uri="{9D8B030D-6E8A-4147-A177-3AD203B41FA5}">
                      <a16:colId xmlns:a16="http://schemas.microsoft.com/office/drawing/2014/main" val="1451490126"/>
                    </a:ext>
                  </a:extLst>
                </a:gridCol>
              </a:tblGrid>
              <a:tr h="848731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precision 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recall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f1-score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support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450720860"/>
                  </a:ext>
                </a:extLst>
              </a:tr>
              <a:tr h="8487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Not Churned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0.87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0.97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0.92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1607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2513945884"/>
                  </a:ext>
                </a:extLst>
              </a:tr>
              <a:tr h="848731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Churned </a:t>
                      </a:r>
                      <a:endParaRPr lang="en-GB" sz="200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0.77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0.40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0.53</a:t>
                      </a:r>
                      <a:endParaRPr lang="en-GB" sz="2000" dirty="0"/>
                    </a:p>
                  </a:txBody>
                  <a:tcPr marL="99440" marR="99440" marT="49720" marB="49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393</a:t>
                      </a:r>
                    </a:p>
                  </a:txBody>
                  <a:tcPr marL="99440" marR="99440" marT="49720" marB="49720" anchor="ctr"/>
                </a:tc>
                <a:extLst>
                  <a:ext uri="{0D108BD9-81ED-4DB2-BD59-A6C34878D82A}">
                    <a16:rowId xmlns:a16="http://schemas.microsoft.com/office/drawing/2014/main" val="3551276848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9F7923-0A86-5C1B-32D2-5425FC09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097" y="1075527"/>
            <a:ext cx="9360811" cy="917044"/>
          </a:xfrm>
        </p:spPr>
        <p:txBody>
          <a:bodyPr>
            <a:noAutofit/>
          </a:bodyPr>
          <a:lstStyle/>
          <a:p>
            <a:pPr algn="ctr"/>
            <a:r>
              <a:rPr lang="en-GB" sz="3200" dirty="0">
                <a:latin typeface="+mj-lt"/>
              </a:rPr>
              <a:t>The final Model had an Accuracy score of 85.90%</a:t>
            </a:r>
          </a:p>
          <a:p>
            <a:pPr algn="ctr"/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4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49ABC-91D2-CDBA-470E-4772DBF8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Random Forest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F97208-A617-70DF-940A-EAD0437CE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3726" y="1456246"/>
            <a:ext cx="5478673" cy="4189180"/>
          </a:xfrm>
          <a:prstGeom prst="rect">
            <a:avLst/>
          </a:prstGeom>
        </p:spPr>
      </p:pic>
      <p:pic>
        <p:nvPicPr>
          <p:cNvPr id="3074" name="Picture 2" descr="Free Forest Covered in White Fog Stock Photo">
            <a:extLst>
              <a:ext uri="{FF2B5EF4-FFF2-40B4-BE49-F238E27FC236}">
                <a16:creationId xmlns:a16="http://schemas.microsoft.com/office/drawing/2014/main" id="{4D137C0C-523B-40EB-440B-4901C829E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950" cy="682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2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4CC7-6C61-689F-046E-CE145E09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First run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58549-38B4-6D2C-BE4D-41D8520E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254" y="669856"/>
            <a:ext cx="394014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first model had an accuracy score of 85.8%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6C1D8-D916-41CD-CB5D-3D88DCCF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1" y="2178491"/>
            <a:ext cx="6696648" cy="4154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A7520-C06D-438E-5C39-4F1D7604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311" y="2199318"/>
            <a:ext cx="5226338" cy="41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4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4CC7-6C61-689F-046E-CE145E09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6" y="-347726"/>
            <a:ext cx="9127077" cy="1658525"/>
          </a:xfrm>
        </p:spPr>
        <p:txBody>
          <a:bodyPr>
            <a:normAutofit/>
          </a:bodyPr>
          <a:lstStyle/>
          <a:p>
            <a:r>
              <a:rPr lang="en-US" dirty="0"/>
              <a:t>Using GridSearch CV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58549-38B4-6D2C-BE4D-41D8520E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48" y="2840477"/>
            <a:ext cx="3677969" cy="19560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then used GridSearch CV to optimise the model to get the best possible accuracy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D10E7-96CC-A933-5F2B-5CCC57BD3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5"/>
          <a:stretch/>
        </p:blipFill>
        <p:spPr>
          <a:xfrm>
            <a:off x="3674921" y="1382044"/>
            <a:ext cx="8336296" cy="52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42D829-8725-8D22-6D18-F39E3D41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76" y="363191"/>
            <a:ext cx="10972800" cy="761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Final </a:t>
            </a:r>
            <a:r>
              <a:rPr lang="en-US" dirty="0" err="1"/>
              <a:t>Optimised</a:t>
            </a:r>
            <a:r>
              <a:rPr lang="en-US" dirty="0"/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D82FB-DB33-DC0C-3E3F-0FEB7CF6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94" y="1375076"/>
            <a:ext cx="5420785" cy="37799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ACB6B-F677-C11C-3FA9-F266296AA8E2}"/>
              </a:ext>
            </a:extLst>
          </p:cNvPr>
          <p:cNvSpPr txBox="1"/>
          <p:nvPr/>
        </p:nvSpPr>
        <p:spPr>
          <a:xfrm>
            <a:off x="7187781" y="5683354"/>
            <a:ext cx="439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optimised</a:t>
            </a:r>
            <a:r>
              <a:rPr lang="en-US" dirty="0"/>
              <a:t> model produced an accuracy score of 86.13%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334DB9-E8E0-C0BB-3C5E-896D9F66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3" y="1283327"/>
            <a:ext cx="6260549" cy="541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1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0BE12CA-DA01-7F45-B732-02342BE5C7A4}"/>
              </a:ext>
            </a:extLst>
          </p:cNvPr>
          <p:cNvGraphicFramePr/>
          <p:nvPr/>
        </p:nvGraphicFramePr>
        <p:xfrm>
          <a:off x="6808555" y="1186654"/>
          <a:ext cx="4879353" cy="4484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AF0A35-5FE4-A331-B1D1-F462DFEB6A11}"/>
              </a:ext>
            </a:extLst>
          </p:cNvPr>
          <p:cNvSpPr txBox="1"/>
          <p:nvPr/>
        </p:nvSpPr>
        <p:spPr>
          <a:xfrm>
            <a:off x="504092" y="2674258"/>
            <a:ext cx="50878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600" b="0" i="0" dirty="0"/>
              <a:t>Among the four algorithms, Random Forest yielded the highest accuracy score and had the best recall for the Churn class.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9079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ibrant green forest">
            <a:extLst>
              <a:ext uri="{FF2B5EF4-FFF2-40B4-BE49-F238E27FC236}">
                <a16:creationId xmlns:a16="http://schemas.microsoft.com/office/drawing/2014/main" id="{40FE12E7-3CD7-F117-5D4A-CB414EDB2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2" r="2273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4501216C-49E4-8CB5-3C61-07DD9A1F1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291911"/>
              </p:ext>
            </p:extLst>
          </p:nvPr>
        </p:nvGraphicFramePr>
        <p:xfrm>
          <a:off x="6392489" y="503804"/>
          <a:ext cx="5256171" cy="601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055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BE11-60C3-4323-5F22-65907FF962A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9525" y="-385279"/>
            <a:ext cx="4926725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4B495B-AB8A-6F6D-B6A0-7F83FDA5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56" y="140845"/>
            <a:ext cx="3797819" cy="6576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E917A81-D2F3-893C-1F5C-5EDD4F317173}"/>
              </a:ext>
            </a:extLst>
          </p:cNvPr>
          <p:cNvGraphicFramePr/>
          <p:nvPr/>
        </p:nvGraphicFramePr>
        <p:xfrm>
          <a:off x="413194" y="1605481"/>
          <a:ext cx="5153056" cy="4578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247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4C57-B51C-D3DF-6B4F-3F39D9B8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4524307"/>
            <a:ext cx="3031814" cy="1922496"/>
          </a:xfrm>
        </p:spPr>
        <p:txBody>
          <a:bodyPr anchor="ctr">
            <a:noAutofit/>
          </a:bodyPr>
          <a:lstStyle/>
          <a:p>
            <a:r>
              <a:rPr lang="en-US" sz="3200" dirty="0"/>
              <a:t>Cleaning and Preparing the Data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F27991-75FC-67E4-9A65-494D754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5" r="18589" b="-1"/>
          <a:stretch/>
        </p:blipFill>
        <p:spPr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F386BC-F65D-D98C-3891-353C20FB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93" y="4674276"/>
            <a:ext cx="7807569" cy="1622557"/>
          </a:xfrm>
        </p:spPr>
        <p:txBody>
          <a:bodyPr anchor="ctr">
            <a:normAutofit fontScale="925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Missing values and unnecessary columns were dropped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One Hot Encoding was used on Categoric Variables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Standard Scaler was applied to Numeric Values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761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8BA92-BF32-F0D9-3C4A-253560B3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07" y="253971"/>
            <a:ext cx="4677998" cy="1197142"/>
          </a:xfrm>
        </p:spPr>
        <p:txBody>
          <a:bodyPr>
            <a:normAutofit/>
          </a:bodyPr>
          <a:lstStyle/>
          <a:p>
            <a:r>
              <a:rPr lang="en-US" dirty="0"/>
              <a:t>Dataset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54F8-F4B5-55D9-09DB-7B543ADC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00" y="1633319"/>
            <a:ext cx="4943326" cy="111683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+mj-lt"/>
              </a:rPr>
              <a:t>We produced some graphs for a better insight into our data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622009-285D-2370-6B64-9CA5351A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633319"/>
            <a:ext cx="4425444" cy="41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3EF4D04-0F28-AF1D-EA2F-7247B776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2" y="2865879"/>
            <a:ext cx="4856722" cy="37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0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5F85C-273D-C1F6-88A2-7CC74F48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7329"/>
            <a:ext cx="5934075" cy="1922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Methods</a:t>
            </a:r>
          </a:p>
        </p:txBody>
      </p:sp>
      <p:pic>
        <p:nvPicPr>
          <p:cNvPr id="14" name="Picture 13" descr="Geometric shapes on a wooden background">
            <a:extLst>
              <a:ext uri="{FF2B5EF4-FFF2-40B4-BE49-F238E27FC236}">
                <a16:creationId xmlns:a16="http://schemas.microsoft.com/office/drawing/2014/main" id="{7E52568D-B21E-45EF-FA1F-2F1B2C14C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90" b="29783"/>
          <a:stretch/>
        </p:blipFill>
        <p:spPr>
          <a:xfrm>
            <a:off x="20" y="1"/>
            <a:ext cx="12191980" cy="4160803"/>
          </a:xfrm>
          <a:custGeom>
            <a:avLst/>
            <a:gdLst/>
            <a:ahLst/>
            <a:cxnLst/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C5B35B-C10B-BF6F-EDC9-14C11275C437}"/>
              </a:ext>
            </a:extLst>
          </p:cNvPr>
          <p:cNvSpPr txBox="1"/>
          <p:nvPr/>
        </p:nvSpPr>
        <p:spPr>
          <a:xfrm>
            <a:off x="6912404" y="4297329"/>
            <a:ext cx="4669996" cy="1922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Logistic Regression</a:t>
            </a:r>
          </a:p>
          <a:p>
            <a:pPr marL="62865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KNN</a:t>
            </a:r>
          </a:p>
          <a:p>
            <a:pPr marL="62865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Decision Trees</a:t>
            </a:r>
          </a:p>
          <a:p>
            <a:pPr marL="628650" indent="-28575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48463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D6078-F79C-E5E9-57EA-D6837ED36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406" y="557783"/>
            <a:ext cx="5852698" cy="3130807"/>
          </a:xfrm>
        </p:spPr>
        <p:txBody>
          <a:bodyPr>
            <a:norm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1EBA7-EE55-A6A3-576F-82741F9F7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2406" y="3902206"/>
            <a:ext cx="5852698" cy="2240529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800" b="0" i="0" u="none" strike="noStrike" dirty="0">
                <a:solidFill>
                  <a:srgbClr val="595959"/>
                </a:solidFill>
                <a:effectLst/>
                <a:latin typeface="+mj-lt"/>
              </a:rPr>
              <a:t>Model Performance without and with hyperparameter optimisation</a:t>
            </a:r>
            <a:endParaRPr lang="en-GB" sz="2800" b="0" dirty="0">
              <a:effectLst/>
              <a:latin typeface="+mj-lt"/>
            </a:endParaRP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CE808-CC1A-5F5F-D40D-FBD4CA77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7" r="14800" b="2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239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CBC39-8F39-E279-EA86-BC99A845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057357"/>
          </a:xfrm>
        </p:spPr>
        <p:txBody>
          <a:bodyPr>
            <a:normAutofit/>
          </a:bodyPr>
          <a:lstStyle/>
          <a:p>
            <a:r>
              <a:rPr lang="en-US" dirty="0"/>
              <a:t>Predictor Graph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359B65D-869A-8CAC-AD90-318BC1ABD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51" y="1959977"/>
            <a:ext cx="5125941" cy="10573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predictor graph shows age is the biggest influence on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E236F0-E1F8-EE03-6F04-56716A38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0" y="494886"/>
            <a:ext cx="5890591" cy="572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35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3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C3B492FA-F7E7-4C37-A395-EC3426FA8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C1D41860-C334-4AEF-B2BB-71CB98CC8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CBC39-8F39-E279-EA86-BC99A845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0563"/>
            <a:ext cx="6658405" cy="1327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Elbow Graph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C69473-3F9A-A17C-7C21-12404583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066" y="313185"/>
            <a:ext cx="5616818" cy="348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CCED9-48B0-E0D4-172E-E5140AD2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Non optimised 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DD7753-5BA8-EA50-0C01-E0A2FC964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94" y="3153107"/>
            <a:ext cx="6963812" cy="3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0718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20116</TotalTime>
  <Words>1970</Words>
  <Application>Microsoft Office PowerPoint</Application>
  <PresentationFormat>Widescreen</PresentationFormat>
  <Paragraphs>182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Calibri Light</vt:lpstr>
      <vt:lpstr>Posterama</vt:lpstr>
      <vt:lpstr>Söhne</vt:lpstr>
      <vt:lpstr>SplashVTI</vt:lpstr>
      <vt:lpstr>Project 4  Predicting Bank Churn for customers  </vt:lpstr>
      <vt:lpstr>Project Scope</vt:lpstr>
      <vt:lpstr>Cleaning and Preparing the Data</vt:lpstr>
      <vt:lpstr>Dataset Insights </vt:lpstr>
      <vt:lpstr>Machine Learning Methods</vt:lpstr>
      <vt:lpstr>KNN</vt:lpstr>
      <vt:lpstr>Predictor Graph</vt:lpstr>
      <vt:lpstr>Elbow Graph </vt:lpstr>
      <vt:lpstr>Non optimised model</vt:lpstr>
      <vt:lpstr>Optimising the best KNN model</vt:lpstr>
      <vt:lpstr>Optimised Model Results</vt:lpstr>
      <vt:lpstr>Logistic Regression</vt:lpstr>
      <vt:lpstr>Initialising the model</vt:lpstr>
      <vt:lpstr>Resampling the Data</vt:lpstr>
      <vt:lpstr>Resampled Data Results</vt:lpstr>
      <vt:lpstr>Final Optimised Results</vt:lpstr>
      <vt:lpstr>Decision Tree Classifier</vt:lpstr>
      <vt:lpstr>Decision Tree Classifier </vt:lpstr>
      <vt:lpstr>Grid Search CV</vt:lpstr>
      <vt:lpstr>PowerPoint Presentation</vt:lpstr>
      <vt:lpstr>Random Forest </vt:lpstr>
      <vt:lpstr>First run through</vt:lpstr>
      <vt:lpstr>Using GridSearch CV </vt:lpstr>
      <vt:lpstr>Final Optimised Model</vt:lpstr>
      <vt:lpstr>PowerPoint Presentation</vt:lpstr>
      <vt:lpstr>PowerPoint Presentation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</dc:title>
  <dc:creator>Warren Brindley</dc:creator>
  <cp:lastModifiedBy>Lucie Mullany</cp:lastModifiedBy>
  <cp:revision>15</cp:revision>
  <dcterms:created xsi:type="dcterms:W3CDTF">2023-04-04T18:19:47Z</dcterms:created>
  <dcterms:modified xsi:type="dcterms:W3CDTF">2023-04-18T17:42:42Z</dcterms:modified>
</cp:coreProperties>
</file>